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bookmarkIdSeed="2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1415" r:id="rId2"/>
    <p:sldId id="1416" r:id="rId3"/>
    <p:sldId id="392" r:id="rId4"/>
    <p:sldId id="391" r:id="rId5"/>
    <p:sldId id="1417" r:id="rId6"/>
    <p:sldId id="1555" r:id="rId7"/>
    <p:sldId id="1556" r:id="rId8"/>
    <p:sldId id="1557" r:id="rId9"/>
    <p:sldId id="1558" r:id="rId10"/>
    <p:sldId id="1559" r:id="rId11"/>
    <p:sldId id="1560" r:id="rId12"/>
    <p:sldId id="1423" r:id="rId13"/>
    <p:sldId id="1426" r:id="rId14"/>
    <p:sldId id="1424" r:id="rId15"/>
    <p:sldId id="1425" r:id="rId16"/>
    <p:sldId id="1427" r:id="rId17"/>
    <p:sldId id="1554" r:id="rId18"/>
    <p:sldId id="1428" r:id="rId19"/>
    <p:sldId id="1429" r:id="rId20"/>
    <p:sldId id="1430" r:id="rId21"/>
    <p:sldId id="1431" r:id="rId22"/>
    <p:sldId id="1432" r:id="rId23"/>
    <p:sldId id="1433" r:id="rId24"/>
    <p:sldId id="1434" r:id="rId25"/>
    <p:sldId id="1435" r:id="rId26"/>
    <p:sldId id="1436" r:id="rId27"/>
    <p:sldId id="1437" r:id="rId28"/>
    <p:sldId id="1438" r:id="rId29"/>
    <p:sldId id="1439" r:id="rId30"/>
    <p:sldId id="1440" r:id="rId31"/>
    <p:sldId id="1441" r:id="rId32"/>
    <p:sldId id="1442" r:id="rId33"/>
    <p:sldId id="1443" r:id="rId34"/>
    <p:sldId id="1444" r:id="rId35"/>
    <p:sldId id="1445" r:id="rId36"/>
    <p:sldId id="1446" r:id="rId37"/>
    <p:sldId id="1447" r:id="rId38"/>
    <p:sldId id="1448" r:id="rId39"/>
    <p:sldId id="1449" r:id="rId40"/>
    <p:sldId id="1450" r:id="rId41"/>
    <p:sldId id="1451" r:id="rId42"/>
    <p:sldId id="1452" r:id="rId43"/>
    <p:sldId id="1514" r:id="rId44"/>
    <p:sldId id="1515" r:id="rId45"/>
    <p:sldId id="1516" r:id="rId46"/>
    <p:sldId id="1517" r:id="rId47"/>
    <p:sldId id="1518" r:id="rId48"/>
    <p:sldId id="1519" r:id="rId49"/>
    <p:sldId id="1520" r:id="rId50"/>
    <p:sldId id="1521" r:id="rId51"/>
    <p:sldId id="1522" r:id="rId52"/>
    <p:sldId id="1523" r:id="rId53"/>
    <p:sldId id="1524" r:id="rId54"/>
    <p:sldId id="1525" r:id="rId55"/>
    <p:sldId id="1526" r:id="rId56"/>
    <p:sldId id="1527" r:id="rId57"/>
    <p:sldId id="1528" r:id="rId58"/>
    <p:sldId id="1529" r:id="rId59"/>
    <p:sldId id="1530" r:id="rId60"/>
    <p:sldId id="1531" r:id="rId61"/>
    <p:sldId id="1532" r:id="rId62"/>
    <p:sldId id="1533" r:id="rId63"/>
    <p:sldId id="1534" r:id="rId64"/>
    <p:sldId id="1535" r:id="rId65"/>
    <p:sldId id="1536" r:id="rId66"/>
    <p:sldId id="1537" r:id="rId67"/>
    <p:sldId id="1538" r:id="rId68"/>
    <p:sldId id="1539" r:id="rId69"/>
    <p:sldId id="1540" r:id="rId70"/>
    <p:sldId id="1541" r:id="rId71"/>
    <p:sldId id="1542" r:id="rId72"/>
    <p:sldId id="1543" r:id="rId73"/>
    <p:sldId id="1544" r:id="rId74"/>
    <p:sldId id="1545" r:id="rId75"/>
    <p:sldId id="1546" r:id="rId76"/>
    <p:sldId id="1547" r:id="rId77"/>
    <p:sldId id="1548" r:id="rId78"/>
    <p:sldId id="1549" r:id="rId79"/>
    <p:sldId id="1550" r:id="rId80"/>
    <p:sldId id="1551" r:id="rId81"/>
    <p:sldId id="1552" r:id="rId82"/>
    <p:sldId id="1493" r:id="rId83"/>
    <p:sldId id="1494" r:id="rId84"/>
    <p:sldId id="1495" r:id="rId85"/>
    <p:sldId id="1496" r:id="rId86"/>
    <p:sldId id="1497" r:id="rId87"/>
    <p:sldId id="1498" r:id="rId88"/>
    <p:sldId id="1499" r:id="rId89"/>
    <p:sldId id="1500" r:id="rId90"/>
    <p:sldId id="1501" r:id="rId91"/>
    <p:sldId id="1502" r:id="rId92"/>
    <p:sldId id="1503" r:id="rId93"/>
    <p:sldId id="1504" r:id="rId94"/>
    <p:sldId id="1505" r:id="rId95"/>
    <p:sldId id="1506" r:id="rId96"/>
    <p:sldId id="1507" r:id="rId97"/>
    <p:sldId id="1508" r:id="rId98"/>
    <p:sldId id="1509" r:id="rId99"/>
    <p:sldId id="1510" r:id="rId100"/>
    <p:sldId id="1511" r:id="rId101"/>
    <p:sldId id="1512" r:id="rId102"/>
    <p:sldId id="1553" r:id="rId103"/>
  </p:sldIdLst>
  <p:sldSz cx="9144000" cy="6858000" type="screen4x3"/>
  <p:notesSz cx="6797675" cy="9929813"/>
  <p:defaultTextStyle>
    <a:defPPr>
      <a:defRPr lang="en-GB"/>
    </a:defPPr>
    <a:lvl1pPr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anca Rodrigues Bortoletto" initials="BRB" lastIdx="5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AC2E"/>
    <a:srgbClr val="D5E3CF"/>
    <a:srgbClr val="EBF1E9"/>
    <a:srgbClr val="414341"/>
    <a:srgbClr val="A8C892"/>
    <a:srgbClr val="D46112"/>
    <a:srgbClr val="C8E3C3"/>
    <a:srgbClr val="8FADAF"/>
    <a:srgbClr val="7B9FA1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06" autoAdjust="0"/>
  </p:normalViewPr>
  <p:slideViewPr>
    <p:cSldViewPr showGuides="1">
      <p:cViewPr varScale="1">
        <p:scale>
          <a:sx n="44" d="100"/>
          <a:sy n="44" d="100"/>
        </p:scale>
        <p:origin x="1723" y="26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kar\PMP\Secretarias\SMS\Secretaria\Bianca\Audi&#234;ncia%20P&#250;blica\2026\Pasta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kar\PMP\Secretarias\SMS\Secretaria\Bianca\Audi&#234;ncia%20P&#250;blica\2026\Pasta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kar\PMP\Secretarias\SMS\Secretaria\Bianca\Audi&#234;ncia%20P&#250;blica\2026\Pasta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kar\PMP\Secretarias\SMS\Secretaria\Bianca\Audi&#234;ncia%20P&#250;blica\2026\Pasta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kar\PMP\Secretarias\SMS\Secretaria\Bianca\Audi&#234;ncia%20P&#250;blica\2026\Pasta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kar\PMP\Secretarias\SMS\Secretaria\Bianca\Audi&#234;ncia%20P&#250;blica\2026\Pasta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kar\PMP\Secretarias\SMS\Secretaria\Bianca\Audi&#234;ncia%20P&#250;blica\2026\Pasta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kar\PMP\Secretarias\SMS\Secretaria\Bianca\Audi&#234;ncia%20P&#250;blica\2026\Pasta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kar\PMP\Secretarias\SMS\Secretaria\Bianca\Audi&#234;ncia%20P&#250;blica\2026\Pasta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INVESTIMENTO PER CAPITA EM SAÚDE</a:t>
            </a:r>
          </a:p>
        </c:rich>
      </c:tx>
      <c:layout>
        <c:manualLayout>
          <c:xMode val="edge"/>
          <c:yMode val="edge"/>
          <c:x val="0.226833333333333"/>
          <c:y val="5.09259259259259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 capita (2)'!$F$10</c:f>
              <c:strCache>
                <c:ptCount val="1"/>
                <c:pt idx="0">
                  <c:v>ORÇADO (ano)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'per capita (2)'!$G$9:$I$9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'per capita (2)'!$G$10:$I$10</c:f>
              <c:numCache>
                <c:formatCode>"R$"#,##0.00_);[Red]\("R$"#,##0.00\)</c:formatCode>
                <c:ptCount val="3"/>
                <c:pt idx="0" formatCode="&quot;R$&quot;\ #,##0.00">
                  <c:v>4899.5632017416001</c:v>
                </c:pt>
                <c:pt idx="1">
                  <c:v>4988.7644119512497</c:v>
                </c:pt>
                <c:pt idx="2" formatCode="&quot;R$&quot;\ #,##0.00">
                  <c:v>5529.0767437475397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C4-46E4-8B69-C5B22CCB9816}"/>
            </c:ext>
          </c:extLst>
        </c:ser>
        <c:ser>
          <c:idx val="1"/>
          <c:order val="1"/>
          <c:tx>
            <c:strRef>
              <c:f>'per capita (2)'!$F$11</c:f>
              <c:strCache>
                <c:ptCount val="1"/>
                <c:pt idx="0">
                  <c:v>EMPENHADO 1Q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'per capita (2)'!$G$9:$I$9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'per capita (2)'!$G$11:$I$11</c:f>
              <c:numCache>
                <c:formatCode>"R$"#,##0.00_);[Red]\("R$"#,##0.00\)</c:formatCode>
                <c:ptCount val="3"/>
                <c:pt idx="0">
                  <c:v>2043.4710514767601</c:v>
                </c:pt>
                <c:pt idx="1">
                  <c:v>2126.6058266623199</c:v>
                </c:pt>
                <c:pt idx="2">
                  <c:v>2657.2624523887098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C4-46E4-8B69-C5B22CCB9816}"/>
            </c:ext>
          </c:extLst>
        </c:ser>
        <c:ser>
          <c:idx val="2"/>
          <c:order val="2"/>
          <c:tx>
            <c:strRef>
              <c:f>'per capita (2)'!$F$12</c:f>
              <c:strCache>
                <c:ptCount val="1"/>
                <c:pt idx="0">
                  <c:v>LIQUIDADO 2Q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'per capita (2)'!$G$9:$I$9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'per capita (2)'!$G$12:$I$12</c:f>
              <c:numCache>
                <c:formatCode>"R$"#,##0.00_);[Red]\("R$"#,##0.00\)</c:formatCode>
                <c:ptCount val="3"/>
                <c:pt idx="0">
                  <c:v>1200.3397730428401</c:v>
                </c:pt>
                <c:pt idx="1">
                  <c:v>1314.5356232751101</c:v>
                </c:pt>
                <c:pt idx="2">
                  <c:v>1572.93217452046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C4-46E4-8B69-C5B22CCB9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8974368"/>
        <c:axId val="2128983936"/>
      </c:barChart>
      <c:catAx>
        <c:axId val="212897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28983936"/>
        <c:crosses val="autoZero"/>
        <c:auto val="1"/>
        <c:lblAlgn val="ctr"/>
        <c:lblOffset val="100"/>
        <c:noMultiLvlLbl val="0"/>
      </c:catAx>
      <c:valAx>
        <c:axId val="212898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\ 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28974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1f26b218-2a5a-49e0-8f3e-a3064b39161a}"/>
      </c:ext>
    </c:extLst>
  </c:chart>
  <c:spPr>
    <a:noFill/>
    <a:ln>
      <a:noFill/>
    </a:ln>
    <a:effectLst/>
  </c:spPr>
  <c:txPr>
    <a:bodyPr/>
    <a:lstStyle/>
    <a:p>
      <a:pPr>
        <a:defRPr lang="pt-BR"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Expansão e melhora dos prédios</a:t>
            </a:r>
            <a:r>
              <a:rPr lang="pt-BR" baseline="0"/>
              <a:t> públicos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Programas!$B$3</c:f>
              <c:strCache>
                <c:ptCount val="1"/>
                <c:pt idx="0">
                  <c:v>cronograma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Programas!$A$4:$A$15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Programas!$B$4:$B$15</c:f>
              <c:numCache>
                <c:formatCode>0.00</c:formatCode>
                <c:ptCount val="12"/>
                <c:pt idx="0">
                  <c:v>8.3333333333333339</c:v>
                </c:pt>
                <c:pt idx="1">
                  <c:v>16.666666666666668</c:v>
                </c:pt>
                <c:pt idx="2">
                  <c:v>25</c:v>
                </c:pt>
                <c:pt idx="3">
                  <c:v>33.333333333333336</c:v>
                </c:pt>
                <c:pt idx="4">
                  <c:v>41.666666666666671</c:v>
                </c:pt>
                <c:pt idx="5">
                  <c:v>50</c:v>
                </c:pt>
                <c:pt idx="6">
                  <c:v>58.333333333333336</c:v>
                </c:pt>
                <c:pt idx="7">
                  <c:v>66.666666666666671</c:v>
                </c:pt>
                <c:pt idx="8">
                  <c:v>75</c:v>
                </c:pt>
                <c:pt idx="9">
                  <c:v>83.333333333333343</c:v>
                </c:pt>
                <c:pt idx="10">
                  <c:v>91.666666666666671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2A-4A17-875D-1EA029DD6B2B}"/>
            </c:ext>
          </c:extLst>
        </c:ser>
        <c:ser>
          <c:idx val="1"/>
          <c:order val="1"/>
          <c:tx>
            <c:strRef>
              <c:f>Programas!$G$3</c:f>
              <c:strCache>
                <c:ptCount val="1"/>
                <c:pt idx="0">
                  <c:v>empenhado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Programas!$A$4:$A$15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Programas!$G$4:$G$15</c:f>
              <c:numCache>
                <c:formatCode>General</c:formatCode>
                <c:ptCount val="12"/>
                <c:pt idx="0">
                  <c:v>0</c:v>
                </c:pt>
                <c:pt idx="1">
                  <c:v>39.25</c:v>
                </c:pt>
                <c:pt idx="2">
                  <c:v>50.05</c:v>
                </c:pt>
                <c:pt idx="3">
                  <c:v>50.05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2A-4A17-875D-1EA029DD6B2B}"/>
            </c:ext>
          </c:extLst>
        </c:ser>
        <c:ser>
          <c:idx val="2"/>
          <c:order val="2"/>
          <c:tx>
            <c:strRef>
              <c:f>Programas!$H$3</c:f>
              <c:strCache>
                <c:ptCount val="1"/>
                <c:pt idx="0">
                  <c:v>liquidado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Programas!$A$4:$A$15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Programas!$H$4:$H$15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8.2100000000000009</c:v>
                </c:pt>
                <c:pt idx="3">
                  <c:v>8.2100000000000009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2A-4A17-875D-1EA029DD6B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638303"/>
        <c:axId val="1667645375"/>
      </c:lineChart>
      <c:catAx>
        <c:axId val="1667638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67645375"/>
        <c:crosses val="autoZero"/>
        <c:auto val="1"/>
        <c:lblAlgn val="ctr"/>
        <c:lblOffset val="100"/>
        <c:noMultiLvlLbl val="0"/>
      </c:catAx>
      <c:valAx>
        <c:axId val="166764537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67638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Garantia do acesso e cuidados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Programas!$B$3</c:f>
              <c:strCache>
                <c:ptCount val="1"/>
                <c:pt idx="0">
                  <c:v>cronograma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Programas!$A$4:$A$15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Programas!$B$4:$B$15</c:f>
              <c:numCache>
                <c:formatCode>0.00</c:formatCode>
                <c:ptCount val="12"/>
                <c:pt idx="0">
                  <c:v>8.3333333333333339</c:v>
                </c:pt>
                <c:pt idx="1">
                  <c:v>16.666666666666668</c:v>
                </c:pt>
                <c:pt idx="2">
                  <c:v>25</c:v>
                </c:pt>
                <c:pt idx="3">
                  <c:v>33.333333333333336</c:v>
                </c:pt>
                <c:pt idx="4">
                  <c:v>41.666666666666671</c:v>
                </c:pt>
                <c:pt idx="5">
                  <c:v>50</c:v>
                </c:pt>
                <c:pt idx="6">
                  <c:v>58.333333333333336</c:v>
                </c:pt>
                <c:pt idx="7">
                  <c:v>66.666666666666671</c:v>
                </c:pt>
                <c:pt idx="8">
                  <c:v>75</c:v>
                </c:pt>
                <c:pt idx="9">
                  <c:v>83.333333333333343</c:v>
                </c:pt>
                <c:pt idx="10">
                  <c:v>91.666666666666671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27-4B5C-9F8A-9C322F849400}"/>
            </c:ext>
          </c:extLst>
        </c:ser>
        <c:ser>
          <c:idx val="1"/>
          <c:order val="1"/>
          <c:tx>
            <c:strRef>
              <c:f>Programas!$E$3</c:f>
              <c:strCache>
                <c:ptCount val="1"/>
                <c:pt idx="0">
                  <c:v>empenhado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Programas!$A$4:$A$15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Programas!$E$4:$E$15</c:f>
              <c:numCache>
                <c:formatCode>General</c:formatCode>
                <c:ptCount val="12"/>
                <c:pt idx="0">
                  <c:v>59.1</c:v>
                </c:pt>
                <c:pt idx="1">
                  <c:v>65.02</c:v>
                </c:pt>
                <c:pt idx="2">
                  <c:v>71.680000000000007</c:v>
                </c:pt>
                <c:pt idx="3">
                  <c:v>78.92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27-4B5C-9F8A-9C322F849400}"/>
            </c:ext>
          </c:extLst>
        </c:ser>
        <c:ser>
          <c:idx val="2"/>
          <c:order val="2"/>
          <c:tx>
            <c:strRef>
              <c:f>Programas!$F$3</c:f>
              <c:strCache>
                <c:ptCount val="1"/>
                <c:pt idx="0">
                  <c:v>liquidado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Programas!$A$4:$A$15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Programas!$F$4:$F$15</c:f>
              <c:numCache>
                <c:formatCode>General</c:formatCode>
                <c:ptCount val="12"/>
                <c:pt idx="0">
                  <c:v>2.89</c:v>
                </c:pt>
                <c:pt idx="1">
                  <c:v>4.95</c:v>
                </c:pt>
                <c:pt idx="2">
                  <c:v>16.760000000000002</c:v>
                </c:pt>
                <c:pt idx="3">
                  <c:v>26.25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927-4B5C-9F8A-9C322F849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3465455"/>
        <c:axId val="1513471279"/>
      </c:lineChart>
      <c:catAx>
        <c:axId val="1513465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13471279"/>
        <c:crosses val="autoZero"/>
        <c:auto val="1"/>
        <c:lblAlgn val="ctr"/>
        <c:lblOffset val="100"/>
        <c:noMultiLvlLbl val="0"/>
      </c:catAx>
      <c:valAx>
        <c:axId val="151347127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13465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EMPENHADO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pt-BR" sz="1195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1Q</c:v>
                </c:pt>
                <c:pt idx="1">
                  <c:v>2Q</c:v>
                </c:pt>
                <c:pt idx="2">
                  <c:v>3Q</c:v>
                </c:pt>
                <c:pt idx="3">
                  <c:v>ACUMULADO 2026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 formatCode="0.00%">
                  <c:v>0.32200000000000001</c:v>
                </c:pt>
                <c:pt idx="3" formatCode="0.00%">
                  <c:v>0.32200000000000001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08-469A-8AA7-E54CB2CD7CEA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LIQUIDADO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pt-BR" sz="1195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1Q</c:v>
                </c:pt>
                <c:pt idx="1">
                  <c:v>2Q</c:v>
                </c:pt>
                <c:pt idx="2">
                  <c:v>3Q</c:v>
                </c:pt>
                <c:pt idx="3">
                  <c:v>ACUMULADO 2026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 formatCode="0.00%">
                  <c:v>0.19400000000000001</c:v>
                </c:pt>
                <c:pt idx="3" formatCode="0.00%">
                  <c:v>0.19400000000000001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08-469A-8AA7-E54CB2CD7CEA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PAGO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pt-BR" sz="1195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1Q</c:v>
                </c:pt>
                <c:pt idx="1">
                  <c:v>2Q</c:v>
                </c:pt>
                <c:pt idx="2">
                  <c:v>3Q</c:v>
                </c:pt>
                <c:pt idx="3">
                  <c:v>ACUMULADO 2026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 formatCode="0.00%">
                  <c:v>0.18079999999999999</c:v>
                </c:pt>
                <c:pt idx="3" formatCode="0.00%">
                  <c:v>0.18079999999999999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08-469A-8AA7-E54CB2CD7C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309853680"/>
        <c:axId val="-309852592"/>
      </c:barChart>
      <c:catAx>
        <c:axId val="-30985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1195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309852592"/>
        <c:crosses val="autoZero"/>
        <c:auto val="1"/>
        <c:lblAlgn val="ctr"/>
        <c:lblOffset val="100"/>
        <c:noMultiLvlLbl val="0"/>
      </c:catAx>
      <c:valAx>
        <c:axId val="-309852592"/>
        <c:scaling>
          <c:orientation val="minMax"/>
          <c:max val="0.35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1195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30985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195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eb9f6c9-b4cf-485f-aee2-c362e9b1d568}"/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lang="pt-BR"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213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dirty="0"/>
              <a:t>Aplicação recursos próprios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213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8269148869280699"/>
          <c:y val="0.136218660889531"/>
          <c:w val="0.79833071234335096"/>
          <c:h val="0.60006379762518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Arrecadação Municipal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1Q24</c:v>
                </c:pt>
                <c:pt idx="1">
                  <c:v>1Q25</c:v>
                </c:pt>
                <c:pt idx="2">
                  <c:v>1Q26</c:v>
                </c:pt>
              </c:strCache>
            </c:strRef>
          </c:cat>
          <c:val>
            <c:numRef>
              <c:f>Planilha1!$B$2:$B$4</c:f>
              <c:numCache>
                <c:formatCode>"R$"#,##0.00_);[Red]\("R$"#,##0.00\)</c:formatCode>
                <c:ptCount val="3"/>
                <c:pt idx="0">
                  <c:v>855315034.20000005</c:v>
                </c:pt>
                <c:pt idx="1">
                  <c:v>910872414.00999999</c:v>
                </c:pt>
                <c:pt idx="2" formatCode="_(&quot;R$&quot;* #,##0.00_);_(&quot;R$&quot;* \(#,##0.00\);_(&quot;R$&quot;* &quot;-&quot;??_);_(@_)">
                  <c:v>922790471.13999999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85-48BA-9E9F-BFFA7E37E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6956480"/>
        <c:axId val="326961888"/>
      </c:barChart>
      <c:lineChart>
        <c:grouping val="standar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Empenhado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Planilha1!$A$2:$A$4</c:f>
              <c:strCache>
                <c:ptCount val="3"/>
                <c:pt idx="0">
                  <c:v>1Q24</c:v>
                </c:pt>
                <c:pt idx="1">
                  <c:v>1Q25</c:v>
                </c:pt>
                <c:pt idx="2">
                  <c:v>1Q26</c:v>
                </c:pt>
              </c:strCache>
            </c:strRef>
          </c:cat>
          <c:val>
            <c:numRef>
              <c:f>Planilha1!$C$2:$C$4</c:f>
              <c:numCache>
                <c:formatCode>"R$"\ #,##0.00</c:formatCode>
                <c:ptCount val="3"/>
                <c:pt idx="0" formatCode="&quot;R$&quot;#,##0.00_);[Red]\(&quot;R$&quot;#,##0.00\)">
                  <c:v>229327253.63999999</c:v>
                </c:pt>
                <c:pt idx="1">
                  <c:v>236900133.12</c:v>
                </c:pt>
                <c:pt idx="2">
                  <c:v>297124412.49000001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85-48BA-9E9F-BFFA7E37EABB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Liquidado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Planilha1!$A$2:$A$4</c:f>
              <c:strCache>
                <c:ptCount val="3"/>
                <c:pt idx="0">
                  <c:v>1Q24</c:v>
                </c:pt>
                <c:pt idx="1">
                  <c:v>1Q25</c:v>
                </c:pt>
                <c:pt idx="2">
                  <c:v>1Q26</c:v>
                </c:pt>
              </c:strCache>
            </c:strRef>
          </c:cat>
          <c:val>
            <c:numRef>
              <c:f>Planilha1!$D$2:$D$4</c:f>
              <c:numCache>
                <c:formatCode>"R$"\ #,##0.00</c:formatCode>
                <c:ptCount val="3"/>
                <c:pt idx="0" formatCode="&quot;R$&quot;#,##0.00_);[Red]\(&quot;R$&quot;#,##0.00\)">
                  <c:v>136815463.97999999</c:v>
                </c:pt>
                <c:pt idx="1">
                  <c:v>151431678.13999999</c:v>
                </c:pt>
                <c:pt idx="2">
                  <c:v>179009875.58000001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85-48BA-9E9F-BFFA7E37EABB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Pago</c:v>
                </c:pt>
              </c:strCache>
            </c:strRef>
          </c:tx>
          <c:spPr>
            <a:ln w="222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6">
                    <a:lumMod val="75000"/>
                  </a:schemeClr>
                </a:solidFill>
                <a:round/>
              </a:ln>
              <a:effectLst/>
            </c:spPr>
          </c:marker>
          <c:cat>
            <c:strRef>
              <c:f>Planilha1!$A$2:$A$4</c:f>
              <c:strCache>
                <c:ptCount val="3"/>
                <c:pt idx="0">
                  <c:v>1Q24</c:v>
                </c:pt>
                <c:pt idx="1">
                  <c:v>1Q25</c:v>
                </c:pt>
                <c:pt idx="2">
                  <c:v>1Q26</c:v>
                </c:pt>
              </c:strCache>
            </c:strRef>
          </c:cat>
          <c:val>
            <c:numRef>
              <c:f>Planilha1!$E$2:$E$4</c:f>
              <c:numCache>
                <c:formatCode>"R$"\ #,##0.00</c:formatCode>
                <c:ptCount val="3"/>
                <c:pt idx="0" formatCode="&quot;R$&quot;#,##0.00_);[Red]\(&quot;R$&quot;#,##0.00\)">
                  <c:v>127588377.19</c:v>
                </c:pt>
                <c:pt idx="1">
                  <c:v>143252193.97999999</c:v>
                </c:pt>
                <c:pt idx="2">
                  <c:v>166870960.03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C85-48BA-9E9F-BFFA7E37E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956480"/>
        <c:axId val="326961888"/>
      </c:lineChart>
      <c:catAx>
        <c:axId val="32695648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1195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26961888"/>
        <c:crosses val="max"/>
        <c:auto val="1"/>
        <c:lblAlgn val="ctr"/>
        <c:lblOffset val="100"/>
        <c:noMultiLvlLbl val="0"/>
      </c:catAx>
      <c:valAx>
        <c:axId val="326961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&quot;R$&quot;* #,##0.00_-;\-&quot;R$&quot;* #,##0.00_-;_-&quot;R$&quot;* &quot;-&quot;??_-;_-@_-" sourceLinked="0"/>
        <c:majorTickMark val="none"/>
        <c:minorTickMark val="none"/>
        <c:tickLblPos val="nextTo"/>
        <c:crossAx val="3269564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pt-BR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pt-BR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195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524bbf6c-a210-4dab-b8ed-cc98d774a046}"/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lang="pt-BR"/>
      </a:pPr>
      <a:endParaRPr lang="pt-B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INVESTIMENTO EM SAÚDE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 capita (2)'!$A$8</c:f>
              <c:strCache>
                <c:ptCount val="1"/>
                <c:pt idx="0">
                  <c:v>ORÇADO (ano)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'per capita (2)'!$B$7:$D$7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'per capita (2)'!$B$8:$D$8</c:f>
              <c:numCache>
                <c:formatCode>"R$"#,##0.00_);[Red]\("R$"#,##0.00\)</c:formatCode>
                <c:ptCount val="3"/>
                <c:pt idx="0" formatCode="_(&quot;R$&quot;* #,##0.00_);_(&quot;R$&quot;* \(#,##0.00\);_(&quot;R$&quot;* &quot;-&quot;??_);_(@_)">
                  <c:v>571651637</c:v>
                </c:pt>
                <c:pt idx="1">
                  <c:v>582059099</c:v>
                </c:pt>
                <c:pt idx="2" formatCode="_(&quot;R$&quot;* #,##0.00_);_(&quot;R$&quot;* \(#,##0.00\);_(&quot;R$&quot;* &quot;-&quot;??_);_(@_)">
                  <c:v>645099500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0-46CA-92AC-7B418DFE6D3D}"/>
            </c:ext>
          </c:extLst>
        </c:ser>
        <c:ser>
          <c:idx val="1"/>
          <c:order val="1"/>
          <c:tx>
            <c:strRef>
              <c:f>'per capita (2)'!$A$31</c:f>
              <c:strCache>
                <c:ptCount val="1"/>
                <c:pt idx="0">
                  <c:v>EMP 1Q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'per capita (2)'!$B$7:$D$7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'per capita (2)'!$B$31:$D$31</c:f>
              <c:numCache>
                <c:formatCode>"R$"#,##0.00_);[Red]\("R$"#,##0.00\)</c:formatCode>
                <c:ptCount val="3"/>
                <c:pt idx="0">
                  <c:v>238419941.46000001</c:v>
                </c:pt>
                <c:pt idx="1">
                  <c:v>248119608.22</c:v>
                </c:pt>
                <c:pt idx="2" formatCode="_(&quot;R$&quot;* #,##0.00_);_(&quot;R$&quot;* \(#,##0.00\);_(&quot;R$&quot;* &quot;-&quot;??_);_(@_)">
                  <c:v>310033439.37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10-46CA-92AC-7B418DFE6D3D}"/>
            </c:ext>
          </c:extLst>
        </c:ser>
        <c:ser>
          <c:idx val="2"/>
          <c:order val="2"/>
          <c:tx>
            <c:strRef>
              <c:f>'per capita (2)'!$A$34</c:f>
              <c:strCache>
                <c:ptCount val="1"/>
                <c:pt idx="0">
                  <c:v>LIQ 1Q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'per capita (2)'!$B$7:$D$7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'per capita (2)'!$B$34:$D$34</c:f>
              <c:numCache>
                <c:formatCode>"R$"#,##0.00_);[Red]\("R$"#,##0.00\)</c:formatCode>
                <c:ptCount val="3"/>
                <c:pt idx="0">
                  <c:v>140048442.68000001</c:v>
                </c:pt>
                <c:pt idx="1">
                  <c:v>153372129.31</c:v>
                </c:pt>
                <c:pt idx="2" formatCode="_(&quot;R$&quot;* #,##0.00_);_(&quot;R$&quot;* \(#,##0.00\);_(&quot;R$&quot;* &quot;-&quot;??_);_(@_)">
                  <c:v>183520288.53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10-46CA-92AC-7B418DFE6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8647408"/>
        <c:axId val="388655728"/>
      </c:barChart>
      <c:catAx>
        <c:axId val="38864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8655728"/>
        <c:crosses val="autoZero"/>
        <c:auto val="1"/>
        <c:lblAlgn val="ctr"/>
        <c:lblOffset val="100"/>
        <c:noMultiLvlLbl val="0"/>
      </c:catAx>
      <c:valAx>
        <c:axId val="388655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88647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pt-BR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983582b-28de-4dfb-8e28-e53cd7c8507d}"/>
      </c:ext>
    </c:extLst>
  </c:chart>
  <c:spPr>
    <a:noFill/>
    <a:ln>
      <a:noFill/>
    </a:ln>
    <a:effectLst/>
  </c:spPr>
  <c:txPr>
    <a:bodyPr/>
    <a:lstStyle/>
    <a:p>
      <a:pPr>
        <a:defRPr lang="pt-BR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Secretaria</a:t>
            </a:r>
            <a:r>
              <a:rPr lang="pt-BR" baseline="0"/>
              <a:t> de Saúde - Total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'Unidade Executora'!$B$3</c:f>
              <c:strCache>
                <c:ptCount val="1"/>
                <c:pt idx="0">
                  <c:v>cronograma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Executora'!$B$4:$B$15</c:f>
              <c:numCache>
                <c:formatCode>0.00</c:formatCode>
                <c:ptCount val="12"/>
                <c:pt idx="0">
                  <c:v>8.3333333333333339</c:v>
                </c:pt>
                <c:pt idx="1">
                  <c:v>16.666666666666668</c:v>
                </c:pt>
                <c:pt idx="2">
                  <c:v>25</c:v>
                </c:pt>
                <c:pt idx="3">
                  <c:v>33.333333333333336</c:v>
                </c:pt>
                <c:pt idx="4">
                  <c:v>41.666666666666671</c:v>
                </c:pt>
                <c:pt idx="5">
                  <c:v>50</c:v>
                </c:pt>
                <c:pt idx="6">
                  <c:v>58.333333333333336</c:v>
                </c:pt>
                <c:pt idx="7">
                  <c:v>66.666666666666671</c:v>
                </c:pt>
                <c:pt idx="8">
                  <c:v>75</c:v>
                </c:pt>
                <c:pt idx="9">
                  <c:v>83.333333333333343</c:v>
                </c:pt>
                <c:pt idx="10">
                  <c:v>91.666666666666671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C2-43B3-BE5A-09D51B00E3F2}"/>
            </c:ext>
          </c:extLst>
        </c:ser>
        <c:ser>
          <c:idx val="1"/>
          <c:order val="1"/>
          <c:tx>
            <c:strRef>
              <c:f>'Unidade Executora'!$C$3</c:f>
              <c:strCache>
                <c:ptCount val="1"/>
                <c:pt idx="0">
                  <c:v>empenhado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Executora'!$C$4:$C$15</c:f>
              <c:numCache>
                <c:formatCode>General</c:formatCode>
                <c:ptCount val="12"/>
                <c:pt idx="0">
                  <c:v>25.27</c:v>
                </c:pt>
                <c:pt idx="1">
                  <c:v>33.630000000000003</c:v>
                </c:pt>
                <c:pt idx="2">
                  <c:v>40.81</c:v>
                </c:pt>
                <c:pt idx="3">
                  <c:v>48.05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CC2-43B3-BE5A-09D51B00E3F2}"/>
            </c:ext>
          </c:extLst>
        </c:ser>
        <c:ser>
          <c:idx val="2"/>
          <c:order val="2"/>
          <c:tx>
            <c:strRef>
              <c:f>'Unidade Executora'!$D$3</c:f>
              <c:strCache>
                <c:ptCount val="1"/>
                <c:pt idx="0">
                  <c:v>liquidado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Executora'!$D$4:$D$15</c:f>
              <c:numCache>
                <c:formatCode>General</c:formatCode>
                <c:ptCount val="12"/>
                <c:pt idx="0">
                  <c:v>5.85</c:v>
                </c:pt>
                <c:pt idx="1">
                  <c:v>11.02</c:v>
                </c:pt>
                <c:pt idx="2">
                  <c:v>20.43</c:v>
                </c:pt>
                <c:pt idx="3">
                  <c:v>28.44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CC2-43B3-BE5A-09D51B00E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0308735"/>
        <c:axId val="1660309151"/>
      </c:lineChart>
      <c:catAx>
        <c:axId val="1660308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60309151"/>
        <c:crossesAt val="0"/>
        <c:auto val="1"/>
        <c:lblAlgn val="ctr"/>
        <c:lblOffset val="100"/>
        <c:noMultiLvlLbl val="0"/>
      </c:catAx>
      <c:valAx>
        <c:axId val="166030915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603087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Gestão e Apoio Administrativo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'Unidade Executora'!$B$3</c:f>
              <c:strCache>
                <c:ptCount val="1"/>
                <c:pt idx="0">
                  <c:v>cronograma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Executora'!$B$4:$B$15</c:f>
              <c:numCache>
                <c:formatCode>0.00</c:formatCode>
                <c:ptCount val="12"/>
                <c:pt idx="0">
                  <c:v>8.3333333333333339</c:v>
                </c:pt>
                <c:pt idx="1">
                  <c:v>16.666666666666668</c:v>
                </c:pt>
                <c:pt idx="2">
                  <c:v>25</c:v>
                </c:pt>
                <c:pt idx="3">
                  <c:v>33.333333333333336</c:v>
                </c:pt>
                <c:pt idx="4">
                  <c:v>41.666666666666671</c:v>
                </c:pt>
                <c:pt idx="5">
                  <c:v>50</c:v>
                </c:pt>
                <c:pt idx="6">
                  <c:v>58.333333333333336</c:v>
                </c:pt>
                <c:pt idx="7">
                  <c:v>66.666666666666671</c:v>
                </c:pt>
                <c:pt idx="8">
                  <c:v>75</c:v>
                </c:pt>
                <c:pt idx="9">
                  <c:v>83.333333333333343</c:v>
                </c:pt>
                <c:pt idx="10">
                  <c:v>91.666666666666671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EC-4BD5-A2F4-8721AEC06995}"/>
            </c:ext>
          </c:extLst>
        </c:ser>
        <c:ser>
          <c:idx val="1"/>
          <c:order val="1"/>
          <c:tx>
            <c:strRef>
              <c:f>'Unidade Executora'!$D$3</c:f>
              <c:strCache>
                <c:ptCount val="1"/>
                <c:pt idx="0">
                  <c:v>liquidado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Executora'!$D$4:$D$15</c:f>
              <c:numCache>
                <c:formatCode>General</c:formatCode>
                <c:ptCount val="12"/>
                <c:pt idx="0">
                  <c:v>5.85</c:v>
                </c:pt>
                <c:pt idx="1">
                  <c:v>11.02</c:v>
                </c:pt>
                <c:pt idx="2">
                  <c:v>20.43</c:v>
                </c:pt>
                <c:pt idx="3">
                  <c:v>28.44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EC-4BD5-A2F4-8721AEC06995}"/>
            </c:ext>
          </c:extLst>
        </c:ser>
        <c:ser>
          <c:idx val="2"/>
          <c:order val="2"/>
          <c:tx>
            <c:strRef>
              <c:f>'Unidade Executora'!$E$3</c:f>
              <c:strCache>
                <c:ptCount val="1"/>
                <c:pt idx="0">
                  <c:v>empenhado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Executora'!$E$4:$E$15</c:f>
              <c:numCache>
                <c:formatCode>General</c:formatCode>
                <c:ptCount val="12"/>
                <c:pt idx="0">
                  <c:v>19.7</c:v>
                </c:pt>
                <c:pt idx="1">
                  <c:v>33.4</c:v>
                </c:pt>
                <c:pt idx="2">
                  <c:v>38.4</c:v>
                </c:pt>
                <c:pt idx="3">
                  <c:v>58.5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7EC-4BD5-A2F4-8721AEC06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648287"/>
        <c:axId val="1667633727"/>
      </c:lineChart>
      <c:catAx>
        <c:axId val="1667648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67633727"/>
        <c:crosses val="autoZero"/>
        <c:auto val="1"/>
        <c:lblAlgn val="ctr"/>
        <c:lblOffset val="100"/>
        <c:noMultiLvlLbl val="0"/>
      </c:catAx>
      <c:valAx>
        <c:axId val="166763372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67648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Vigilância em Saúde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'Unidade Executora'!$B$3</c:f>
              <c:strCache>
                <c:ptCount val="1"/>
                <c:pt idx="0">
                  <c:v>cronograma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Executora'!$B$4:$B$15</c:f>
              <c:numCache>
                <c:formatCode>0.00</c:formatCode>
                <c:ptCount val="12"/>
                <c:pt idx="0">
                  <c:v>8.3333333333333339</c:v>
                </c:pt>
                <c:pt idx="1">
                  <c:v>16.666666666666668</c:v>
                </c:pt>
                <c:pt idx="2">
                  <c:v>25</c:v>
                </c:pt>
                <c:pt idx="3">
                  <c:v>33.333333333333336</c:v>
                </c:pt>
                <c:pt idx="4">
                  <c:v>41.666666666666671</c:v>
                </c:pt>
                <c:pt idx="5">
                  <c:v>50</c:v>
                </c:pt>
                <c:pt idx="6">
                  <c:v>58.333333333333336</c:v>
                </c:pt>
                <c:pt idx="7">
                  <c:v>66.666666666666671</c:v>
                </c:pt>
                <c:pt idx="8">
                  <c:v>75</c:v>
                </c:pt>
                <c:pt idx="9">
                  <c:v>83.333333333333343</c:v>
                </c:pt>
                <c:pt idx="10">
                  <c:v>91.666666666666671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27-4858-AC8E-190EE3C59D5A}"/>
            </c:ext>
          </c:extLst>
        </c:ser>
        <c:ser>
          <c:idx val="1"/>
          <c:order val="1"/>
          <c:tx>
            <c:strRef>
              <c:f>'Unidade Executora'!$M$3</c:f>
              <c:strCache>
                <c:ptCount val="1"/>
                <c:pt idx="0">
                  <c:v>empenhado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Executora'!$M$4:$M$16</c:f>
              <c:numCache>
                <c:formatCode>General</c:formatCode>
                <c:ptCount val="13"/>
                <c:pt idx="0">
                  <c:v>13.44</c:v>
                </c:pt>
                <c:pt idx="1">
                  <c:v>24.51</c:v>
                </c:pt>
                <c:pt idx="2">
                  <c:v>34.520000000000003</c:v>
                </c:pt>
                <c:pt idx="3">
                  <c:v>40.85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27-4858-AC8E-190EE3C59D5A}"/>
            </c:ext>
          </c:extLst>
        </c:ser>
        <c:ser>
          <c:idx val="2"/>
          <c:order val="2"/>
          <c:tx>
            <c:strRef>
              <c:f>'Unidade Executora'!$N$3</c:f>
              <c:strCache>
                <c:ptCount val="1"/>
                <c:pt idx="0">
                  <c:v>liquidado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Executora'!$N$4:$N$16</c:f>
              <c:numCache>
                <c:formatCode>General</c:formatCode>
                <c:ptCount val="13"/>
                <c:pt idx="0">
                  <c:v>5.77</c:v>
                </c:pt>
                <c:pt idx="1">
                  <c:v>10.56</c:v>
                </c:pt>
                <c:pt idx="2">
                  <c:v>18.82</c:v>
                </c:pt>
                <c:pt idx="3">
                  <c:v>25.47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727-4858-AC8E-190EE3C59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3464207"/>
        <c:axId val="1513469199"/>
      </c:lineChart>
      <c:catAx>
        <c:axId val="151346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13469199"/>
        <c:crosses val="autoZero"/>
        <c:auto val="1"/>
        <c:lblAlgn val="ctr"/>
        <c:lblOffset val="100"/>
        <c:noMultiLvlLbl val="0"/>
      </c:catAx>
      <c:valAx>
        <c:axId val="151346919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13464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Atenção Especializada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'Unidade Executora'!$B$3</c:f>
              <c:strCache>
                <c:ptCount val="1"/>
                <c:pt idx="0">
                  <c:v>cronograma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Executora'!$B$4:$B$15</c:f>
              <c:numCache>
                <c:formatCode>0.00</c:formatCode>
                <c:ptCount val="12"/>
                <c:pt idx="0">
                  <c:v>8.3333333333333339</c:v>
                </c:pt>
                <c:pt idx="1">
                  <c:v>16.666666666666668</c:v>
                </c:pt>
                <c:pt idx="2">
                  <c:v>25</c:v>
                </c:pt>
                <c:pt idx="3">
                  <c:v>33.333333333333336</c:v>
                </c:pt>
                <c:pt idx="4">
                  <c:v>41.666666666666671</c:v>
                </c:pt>
                <c:pt idx="5">
                  <c:v>50</c:v>
                </c:pt>
                <c:pt idx="6">
                  <c:v>58.333333333333336</c:v>
                </c:pt>
                <c:pt idx="7">
                  <c:v>66.666666666666671</c:v>
                </c:pt>
                <c:pt idx="8">
                  <c:v>75</c:v>
                </c:pt>
                <c:pt idx="9">
                  <c:v>83.333333333333343</c:v>
                </c:pt>
                <c:pt idx="10">
                  <c:v>91.666666666666671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31-4500-8559-5945505BDEC5}"/>
            </c:ext>
          </c:extLst>
        </c:ser>
        <c:ser>
          <c:idx val="1"/>
          <c:order val="1"/>
          <c:tx>
            <c:strRef>
              <c:f>'Unidade Executora'!$G$3</c:f>
              <c:strCache>
                <c:ptCount val="1"/>
                <c:pt idx="0">
                  <c:v>empenhado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Executora'!$G$4:$G$15</c:f>
              <c:numCache>
                <c:formatCode>General</c:formatCode>
                <c:ptCount val="12"/>
                <c:pt idx="0">
                  <c:v>30.89</c:v>
                </c:pt>
                <c:pt idx="1">
                  <c:v>41.26</c:v>
                </c:pt>
                <c:pt idx="2">
                  <c:v>47.29</c:v>
                </c:pt>
                <c:pt idx="3">
                  <c:v>51.66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31-4500-8559-5945505BDEC5}"/>
            </c:ext>
          </c:extLst>
        </c:ser>
        <c:ser>
          <c:idx val="2"/>
          <c:order val="2"/>
          <c:tx>
            <c:strRef>
              <c:f>'Unidade Executora'!$H$3</c:f>
              <c:strCache>
                <c:ptCount val="1"/>
                <c:pt idx="0">
                  <c:v>liquidado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Executora'!$H$4:$H$15</c:f>
              <c:numCache>
                <c:formatCode>General</c:formatCode>
                <c:ptCount val="12"/>
                <c:pt idx="0">
                  <c:v>4.8</c:v>
                </c:pt>
                <c:pt idx="1">
                  <c:v>10.08</c:v>
                </c:pt>
                <c:pt idx="2">
                  <c:v>19.850000000000001</c:v>
                </c:pt>
                <c:pt idx="3">
                  <c:v>27.26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31-4500-8559-5945505BD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6751631"/>
        <c:axId val="1656752463"/>
      </c:lineChart>
      <c:catAx>
        <c:axId val="1656751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56752463"/>
        <c:crosses val="autoZero"/>
        <c:auto val="1"/>
        <c:lblAlgn val="ctr"/>
        <c:lblOffset val="100"/>
        <c:noMultiLvlLbl val="0"/>
      </c:catAx>
      <c:valAx>
        <c:axId val="165675246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56751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Atenção Hospitalar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'Unidade Executora'!$B$3</c:f>
              <c:strCache>
                <c:ptCount val="1"/>
                <c:pt idx="0">
                  <c:v>cronograma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Executora'!$B$4:$B$15</c:f>
              <c:numCache>
                <c:formatCode>0.00</c:formatCode>
                <c:ptCount val="12"/>
                <c:pt idx="0">
                  <c:v>8.3333333333333339</c:v>
                </c:pt>
                <c:pt idx="1">
                  <c:v>16.666666666666668</c:v>
                </c:pt>
                <c:pt idx="2">
                  <c:v>25</c:v>
                </c:pt>
                <c:pt idx="3">
                  <c:v>33.333333333333336</c:v>
                </c:pt>
                <c:pt idx="4">
                  <c:v>41.666666666666671</c:v>
                </c:pt>
                <c:pt idx="5">
                  <c:v>50</c:v>
                </c:pt>
                <c:pt idx="6">
                  <c:v>58.333333333333336</c:v>
                </c:pt>
                <c:pt idx="7">
                  <c:v>66.666666666666671</c:v>
                </c:pt>
                <c:pt idx="8">
                  <c:v>75</c:v>
                </c:pt>
                <c:pt idx="9">
                  <c:v>83.333333333333343</c:v>
                </c:pt>
                <c:pt idx="10">
                  <c:v>91.666666666666671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47-4BC8-A0F1-3F0C0E8EC120}"/>
            </c:ext>
          </c:extLst>
        </c:ser>
        <c:ser>
          <c:idx val="1"/>
          <c:order val="1"/>
          <c:tx>
            <c:strRef>
              <c:f>'Unidade Executora'!$I$3</c:f>
              <c:strCache>
                <c:ptCount val="1"/>
                <c:pt idx="0">
                  <c:v>empenhado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Executora'!$I$4:$I$15</c:f>
              <c:numCache>
                <c:formatCode>General</c:formatCode>
                <c:ptCount val="12"/>
                <c:pt idx="0">
                  <c:v>24.58</c:v>
                </c:pt>
                <c:pt idx="1">
                  <c:v>32.46</c:v>
                </c:pt>
                <c:pt idx="2">
                  <c:v>40.369999999999997</c:v>
                </c:pt>
                <c:pt idx="3">
                  <c:v>47.28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47-4BC8-A0F1-3F0C0E8EC120}"/>
            </c:ext>
          </c:extLst>
        </c:ser>
        <c:ser>
          <c:idx val="2"/>
          <c:order val="2"/>
          <c:tx>
            <c:strRef>
              <c:f>'Unidade Executora'!$J$3</c:f>
              <c:strCache>
                <c:ptCount val="1"/>
                <c:pt idx="0">
                  <c:v>liquidado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Executora'!$J$4:$J$15</c:f>
              <c:numCache>
                <c:formatCode>General</c:formatCode>
                <c:ptCount val="12"/>
                <c:pt idx="0">
                  <c:v>6.44</c:v>
                </c:pt>
                <c:pt idx="1">
                  <c:v>12.41</c:v>
                </c:pt>
                <c:pt idx="2">
                  <c:v>21.84</c:v>
                </c:pt>
                <c:pt idx="3">
                  <c:v>30.59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47-4BC8-A0F1-3F0C0E8EC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6762863"/>
        <c:axId val="1656749967"/>
      </c:lineChart>
      <c:catAx>
        <c:axId val="1656762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56749967"/>
        <c:crosses val="autoZero"/>
        <c:auto val="1"/>
        <c:lblAlgn val="ctr"/>
        <c:lblOffset val="100"/>
        <c:noMultiLvlLbl val="0"/>
      </c:catAx>
      <c:valAx>
        <c:axId val="165674996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56762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Atenção</a:t>
            </a:r>
            <a:r>
              <a:rPr lang="pt-BR" baseline="0"/>
              <a:t> Básica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'Unidade Executora'!$B$3</c:f>
              <c:strCache>
                <c:ptCount val="1"/>
                <c:pt idx="0">
                  <c:v>cronograma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Executora'!$B$4:$B$15</c:f>
              <c:numCache>
                <c:formatCode>0.00</c:formatCode>
                <c:ptCount val="12"/>
                <c:pt idx="0">
                  <c:v>8.3333333333333339</c:v>
                </c:pt>
                <c:pt idx="1">
                  <c:v>16.666666666666668</c:v>
                </c:pt>
                <c:pt idx="2">
                  <c:v>25</c:v>
                </c:pt>
                <c:pt idx="3">
                  <c:v>33.333333333333336</c:v>
                </c:pt>
                <c:pt idx="4">
                  <c:v>41.666666666666671</c:v>
                </c:pt>
                <c:pt idx="5">
                  <c:v>50</c:v>
                </c:pt>
                <c:pt idx="6">
                  <c:v>58.333333333333336</c:v>
                </c:pt>
                <c:pt idx="7">
                  <c:v>66.666666666666671</c:v>
                </c:pt>
                <c:pt idx="8">
                  <c:v>75</c:v>
                </c:pt>
                <c:pt idx="9">
                  <c:v>83.333333333333343</c:v>
                </c:pt>
                <c:pt idx="10">
                  <c:v>91.666666666666671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EE-4DF5-A4E5-E6F6B4311F7D}"/>
            </c:ext>
          </c:extLst>
        </c:ser>
        <c:ser>
          <c:idx val="1"/>
          <c:order val="1"/>
          <c:tx>
            <c:strRef>
              <c:f>'Unidade Executora'!$K$3</c:f>
              <c:strCache>
                <c:ptCount val="1"/>
                <c:pt idx="0">
                  <c:v>empenhado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Executora'!$K$4:$K$15</c:f>
              <c:numCache>
                <c:formatCode>General</c:formatCode>
                <c:ptCount val="12"/>
                <c:pt idx="0">
                  <c:v>25.99</c:v>
                </c:pt>
                <c:pt idx="1">
                  <c:v>31.31</c:v>
                </c:pt>
                <c:pt idx="2">
                  <c:v>38.200000000000003</c:v>
                </c:pt>
                <c:pt idx="3">
                  <c:v>42.84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EE-4DF5-A4E5-E6F6B4311F7D}"/>
            </c:ext>
          </c:extLst>
        </c:ser>
        <c:ser>
          <c:idx val="2"/>
          <c:order val="2"/>
          <c:tx>
            <c:strRef>
              <c:f>'Unidade Executora'!$L$3</c:f>
              <c:strCache>
                <c:ptCount val="1"/>
                <c:pt idx="0">
                  <c:v>liquidado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'Unidade Executora'!$A$4:$A$15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'Unidade Executora'!$L$4:$L$15</c:f>
              <c:numCache>
                <c:formatCode>General</c:formatCode>
                <c:ptCount val="12"/>
                <c:pt idx="0">
                  <c:v>6.63</c:v>
                </c:pt>
                <c:pt idx="1">
                  <c:v>10.7</c:v>
                </c:pt>
                <c:pt idx="2">
                  <c:v>21.76</c:v>
                </c:pt>
                <c:pt idx="3">
                  <c:v>29.29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EE-4DF5-A4E5-E6F6B4311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2933375"/>
        <c:axId val="1272934623"/>
      </c:lineChart>
      <c:catAx>
        <c:axId val="1272933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2934623"/>
        <c:crosses val="autoZero"/>
        <c:auto val="1"/>
        <c:lblAlgn val="ctr"/>
        <c:lblOffset val="100"/>
        <c:noMultiLvlLbl val="0"/>
      </c:catAx>
      <c:valAx>
        <c:axId val="127293462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2933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Força de trabalho no serviço público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Programas!$B$3</c:f>
              <c:strCache>
                <c:ptCount val="1"/>
                <c:pt idx="0">
                  <c:v>cronograma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Programas!$A$4:$A$15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Programas!$B$4:$B$15</c:f>
              <c:numCache>
                <c:formatCode>0.00</c:formatCode>
                <c:ptCount val="12"/>
                <c:pt idx="0">
                  <c:v>8.3333333333333339</c:v>
                </c:pt>
                <c:pt idx="1">
                  <c:v>16.666666666666668</c:v>
                </c:pt>
                <c:pt idx="2">
                  <c:v>25</c:v>
                </c:pt>
                <c:pt idx="3">
                  <c:v>33.333333333333336</c:v>
                </c:pt>
                <c:pt idx="4">
                  <c:v>41.666666666666671</c:v>
                </c:pt>
                <c:pt idx="5">
                  <c:v>50</c:v>
                </c:pt>
                <c:pt idx="6">
                  <c:v>58.333333333333336</c:v>
                </c:pt>
                <c:pt idx="7">
                  <c:v>66.666666666666671</c:v>
                </c:pt>
                <c:pt idx="8">
                  <c:v>75</c:v>
                </c:pt>
                <c:pt idx="9">
                  <c:v>83.333333333333343</c:v>
                </c:pt>
                <c:pt idx="10">
                  <c:v>91.666666666666671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17-45D7-9C57-800E82763C2E}"/>
            </c:ext>
          </c:extLst>
        </c:ser>
        <c:ser>
          <c:idx val="1"/>
          <c:order val="1"/>
          <c:tx>
            <c:strRef>
              <c:f>Programas!$C$3</c:f>
              <c:strCache>
                <c:ptCount val="1"/>
                <c:pt idx="0">
                  <c:v>empenhado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Programas!$A$4:$A$15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Programas!$C$4:$C$15</c:f>
              <c:numCache>
                <c:formatCode>General</c:formatCode>
                <c:ptCount val="12"/>
                <c:pt idx="0">
                  <c:v>7.83</c:v>
                </c:pt>
                <c:pt idx="1">
                  <c:v>15.29</c:v>
                </c:pt>
                <c:pt idx="2">
                  <c:v>23.16</c:v>
                </c:pt>
                <c:pt idx="3">
                  <c:v>30.8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17-45D7-9C57-800E82763C2E}"/>
            </c:ext>
          </c:extLst>
        </c:ser>
        <c:ser>
          <c:idx val="2"/>
          <c:order val="2"/>
          <c:tx>
            <c:strRef>
              <c:f>Programas!$D$3</c:f>
              <c:strCache>
                <c:ptCount val="1"/>
                <c:pt idx="0">
                  <c:v>liquidado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Programas!$A$4:$A$15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Programas!$D$4:$D$15</c:f>
              <c:numCache>
                <c:formatCode>General</c:formatCode>
                <c:ptCount val="12"/>
                <c:pt idx="0">
                  <c:v>7.83</c:v>
                </c:pt>
                <c:pt idx="1">
                  <c:v>15.29</c:v>
                </c:pt>
                <c:pt idx="2">
                  <c:v>23.16</c:v>
                </c:pt>
                <c:pt idx="3">
                  <c:v>30.8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17-45D7-9C57-800E82763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9113039"/>
        <c:axId val="1659117615"/>
      </c:lineChart>
      <c:catAx>
        <c:axId val="165911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59117615"/>
        <c:crosses val="autoZero"/>
        <c:auto val="1"/>
        <c:lblAlgn val="ctr"/>
        <c:lblOffset val="100"/>
        <c:noMultiLvlLbl val="0"/>
      </c:catAx>
      <c:valAx>
        <c:axId val="165911761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59113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lt1"/>
    </cs:fontRef>
    <cs:defRPr sz="1195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5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3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#1">
  <dgm:title val=""/>
  <dgm:desc val=""/>
  <dgm:catLst>
    <dgm:cat type="accent6" pri="11400"/>
  </dgm:catLst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6A9CB1-B125-49E9-A6C6-76ABE4F0AFF3}" type="doc">
      <dgm:prSet loTypeId="urn:microsoft.com/office/officeart/2005/8/layout/hierarchy4" loCatId="relationship" qsTypeId="urn:microsoft.com/office/officeart/2005/8/quickstyle/simple1#1" qsCatId="simple" csTypeId="urn:microsoft.com/office/officeart/2005/8/colors/accent6_4#1" csCatId="accent6" phldr="1"/>
      <dgm:spPr/>
      <dgm:t>
        <a:bodyPr/>
        <a:lstStyle/>
        <a:p>
          <a:endParaRPr lang="pt-BR"/>
        </a:p>
      </dgm:t>
    </dgm:pt>
    <dgm:pt modelId="{A9088BC7-76C0-41FD-B773-C8455366F879}">
      <dgm:prSet phldrT="[Texto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3600" b="1" dirty="0">
              <a:solidFill>
                <a:schemeClr val="accent6">
                  <a:lumMod val="50000"/>
                </a:schemeClr>
              </a:solidFill>
            </a:rPr>
            <a:t>2.514 TRABALHADORES DA SAÚDE</a:t>
          </a:r>
        </a:p>
      </dgm:t>
    </dgm:pt>
    <dgm:pt modelId="{4A47B512-F901-460F-BC3E-4A7BFAFBCB59}" type="parTrans" cxnId="{A0B82774-C58C-49AD-BDA2-7F68F8551CC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A7426874-7619-4A6F-BDFD-B28E98122489}" type="sibTrans" cxnId="{A0B82774-C58C-49AD-BDA2-7F68F8551CC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1C629647-118B-419B-9749-285D07F37EB2}">
      <dgm:prSet phldrT="[Texto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1000" dirty="0">
              <a:solidFill>
                <a:schemeClr val="accent6">
                  <a:lumMod val="50000"/>
                </a:schemeClr>
              </a:solidFill>
            </a:rPr>
            <a:t>1.443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1000" dirty="0">
              <a:solidFill>
                <a:schemeClr val="accent6">
                  <a:lumMod val="50000"/>
                </a:schemeClr>
              </a:solidFill>
            </a:rPr>
            <a:t>EFETIVO	S (84%)</a:t>
          </a:r>
        </a:p>
      </dgm:t>
    </dgm:pt>
    <dgm:pt modelId="{1BCAE14B-BFCE-4F3E-909A-8DC05694CC5D}" type="parTrans" cxnId="{E4B7E5DB-A22F-42F5-A299-C54FEA6C2D0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DBCDA268-004C-4AB2-845C-ECB2A70C1B49}" type="sibTrans" cxnId="{E4B7E5DB-A22F-42F5-A299-C54FEA6C2D0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194207D8-2199-4BA8-A5D2-E143FB8655CC}">
      <dgm:prSet phldrT="[Texto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1000" dirty="0">
              <a:solidFill>
                <a:schemeClr val="accent6">
                  <a:lumMod val="50000"/>
                </a:schemeClr>
              </a:solidFill>
            </a:rPr>
            <a:t>258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1000" dirty="0">
              <a:solidFill>
                <a:schemeClr val="accent6">
                  <a:lumMod val="50000"/>
                </a:schemeClr>
              </a:solidFill>
            </a:rPr>
            <a:t>TEMPO DETERMINADO (15%)</a:t>
          </a:r>
        </a:p>
      </dgm:t>
    </dgm:pt>
    <dgm:pt modelId="{F3E218F6-6A82-4B11-B439-997ED4DA5223}" type="parTrans" cxnId="{9A336264-4D00-4F54-B072-806F150BBDC7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00A8C257-2C53-43F2-9A6F-0A3F0512FFF4}" type="sibTrans" cxnId="{9A336264-4D00-4F54-B072-806F150BBDC7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A2166C57-4080-4163-8E35-7D510275A084}">
      <dgm:prSet phldrT="[Texto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2800" dirty="0">
              <a:solidFill>
                <a:schemeClr val="accent6">
                  <a:lumMod val="50000"/>
                </a:schemeClr>
              </a:solidFill>
            </a:rPr>
            <a:t>796 CISMETRO (31,7%)</a:t>
          </a:r>
        </a:p>
      </dgm:t>
    </dgm:pt>
    <dgm:pt modelId="{01605064-23C9-4A33-8811-14BD0EF1B325}" type="parTrans" cxnId="{F733156A-5A5E-4EB7-95A3-25F46A5BF48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27E645BD-639C-4C27-9A83-8A6A34EDE421}" type="sibTrans" cxnId="{F733156A-5A5E-4EB7-95A3-25F46A5BF48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ED7F3906-2D7D-4D6D-9A20-A5CCA8D5F51B}">
      <dgm:prSet phldrT="[Texto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1000" dirty="0">
              <a:solidFill>
                <a:schemeClr val="accent6">
                  <a:lumMod val="50000"/>
                </a:schemeClr>
              </a:solidFill>
            </a:rPr>
            <a:t>438 CLT (55%)</a:t>
          </a:r>
        </a:p>
      </dgm:t>
    </dgm:pt>
    <dgm:pt modelId="{F505F03F-06CC-42FA-A58B-CB73AF129DB3}" type="parTrans" cxnId="{82A54EEC-255E-452A-9F12-878C6A1D1BA7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41C3BB7A-9F89-470C-AB65-38FC4F3A04B1}" type="sibTrans" cxnId="{82A54EEC-255E-452A-9F12-878C6A1D1BA7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AE504002-6B8F-40E7-94D9-F5B4BEE37857}">
      <dgm:prSet phldrT="[Texto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3200" dirty="0">
              <a:solidFill>
                <a:schemeClr val="accent6">
                  <a:lumMod val="50000"/>
                </a:schemeClr>
              </a:solidFill>
            </a:rPr>
            <a:t>1.718 PMP (68,3%)</a:t>
          </a:r>
        </a:p>
      </dgm:t>
    </dgm:pt>
    <dgm:pt modelId="{1EED9560-70A9-4149-913E-C92067CAA021}" type="sibTrans" cxnId="{07F8FEBA-E3B4-4932-AFAC-E990316BA55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EA3BB1D7-F65B-4175-B6D4-C27105AF3967}" type="parTrans" cxnId="{07F8FEBA-E3B4-4932-AFAC-E990316BA55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3F7EF9B6-4675-4ACB-AF8E-3FA4916E981E}">
      <dgm:prSet phldrT="[Texto]"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1000" dirty="0">
              <a:solidFill>
                <a:schemeClr val="accent6">
                  <a:lumMod val="50000"/>
                </a:schemeClr>
              </a:solidFill>
            </a:rPr>
            <a:t> 343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1000" dirty="0">
              <a:solidFill>
                <a:schemeClr val="accent6">
                  <a:lumMod val="50000"/>
                </a:schemeClr>
              </a:solidFill>
            </a:rPr>
            <a:t>PRESTADOR SERVIÇOS PJ (43,1%)</a:t>
          </a:r>
        </a:p>
      </dgm:t>
    </dgm:pt>
    <dgm:pt modelId="{29F1BC97-7870-449C-9720-6E3378982BAA}" type="parTrans" cxnId="{31EE4632-C5AF-45F4-8810-2FFD8A4092F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CF3DB253-5B93-48EC-B135-1AF6A3F50993}" type="sibTrans" cxnId="{31EE4632-C5AF-45F4-8810-2FFD8A4092F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56C2E6A8-BFFF-4137-8104-77DF992C230A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845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MÉDIO E TÉCNICO (58,5%)</a:t>
          </a:r>
        </a:p>
      </dgm:t>
    </dgm:pt>
    <dgm:pt modelId="{16E603DF-F71D-4A9C-9592-0640796BD884}" type="parTrans" cxnId="{F25DC7EC-E981-4809-BEC4-536B27D2D36B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AFD9A7C4-8D19-46B9-A952-686C105FE9F4}" type="sibTrans" cxnId="{F25DC7EC-E981-4809-BEC4-536B27D2D36B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3661B624-A9BB-4031-B37E-29EC5D26C543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598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SUPERIOR (41,5%)</a:t>
          </a:r>
        </a:p>
      </dgm:t>
    </dgm:pt>
    <dgm:pt modelId="{F1E43DD7-A1B5-4DC4-A081-2366057E67B0}" type="parTrans" cxnId="{0C8CCCC4-E958-4F24-9A92-60DD1234E8F3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DFC6005F-4638-413A-B97F-289745E98BFD}" type="sibTrans" cxnId="{0C8CCCC4-E958-4F24-9A92-60DD1234E8F3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A471A850-6D72-4EA2-933E-046AC5290FA4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198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800" dirty="0">
              <a:solidFill>
                <a:schemeClr val="accent6">
                  <a:lumMod val="50000"/>
                </a:schemeClr>
              </a:solidFill>
            </a:rPr>
            <a:t>MÉDIO E TÉCN.</a:t>
          </a: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 (76,7%)</a:t>
          </a:r>
        </a:p>
      </dgm:t>
    </dgm:pt>
    <dgm:pt modelId="{F6FBAD9B-1414-4CCE-AECB-136C34F01322}" type="parTrans" cxnId="{1E67829F-CB05-40B6-B637-029F586302E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95ADE61D-11A8-4D4A-8265-F20408C9CE7B}" type="sibTrans" cxnId="{1E67829F-CB05-40B6-B637-029F586302E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6FDF1873-C145-42E5-AB69-BF380F3D1659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60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700" dirty="0">
              <a:solidFill>
                <a:schemeClr val="accent6">
                  <a:lumMod val="50000"/>
                </a:schemeClr>
              </a:solidFill>
            </a:rPr>
            <a:t>SUPERIOR </a:t>
          </a: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(23,3%)</a:t>
          </a:r>
        </a:p>
      </dgm:t>
    </dgm:pt>
    <dgm:pt modelId="{3BC740AE-F6FF-49AD-91FD-00DC00A9BEAF}" type="parTrans" cxnId="{30941424-8BD6-46B7-99DC-84E426012A3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1CAD8DEF-30AD-44D2-9060-AF43E037951D}" type="sibTrans" cxnId="{30941424-8BD6-46B7-99DC-84E426012A3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249C1B0A-F2EC-499E-BB0A-09070D24A5DC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142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SUPERIOR (32,5%)</a:t>
          </a:r>
        </a:p>
      </dgm:t>
    </dgm:pt>
    <dgm:pt modelId="{5B196F75-3300-4AE3-BAC0-91166C0670A3}" type="parTrans" cxnId="{7242E9B3-28FA-4121-A9D0-F9F689CFC76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04A840EC-87CC-49E0-8C5A-ED1A321FF579}" type="sibTrans" cxnId="{7242E9B3-28FA-4121-A9D0-F9F689CFC76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B7EB0D46-925A-4C29-91E6-96348C0648AC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296 MÉDIO E TÉCNICO (67,5%)</a:t>
          </a:r>
        </a:p>
      </dgm:t>
    </dgm:pt>
    <dgm:pt modelId="{31F2ECB8-3F44-47CB-8D98-7748DC5EAAB4}" type="parTrans" cxnId="{5997E7D6-2E81-45E7-9688-031437A1C9B5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25A01553-2056-416A-A934-832970109AEA}" type="sibTrans" cxnId="{5997E7D6-2E81-45E7-9688-031437A1C9B5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838C3511-73E4-410B-A7D7-1C724F01F1AF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800" dirty="0">
              <a:solidFill>
                <a:schemeClr val="accent6">
                  <a:lumMod val="50000"/>
                </a:schemeClr>
              </a:solidFill>
            </a:rPr>
            <a:t> 17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800" dirty="0">
              <a:solidFill>
                <a:schemeClr val="accent6">
                  <a:lumMod val="50000"/>
                </a:schemeClr>
              </a:solidFill>
            </a:rPr>
            <a:t>COMIS-SÃO (1%)</a:t>
          </a:r>
        </a:p>
      </dgm:t>
    </dgm:pt>
    <dgm:pt modelId="{F0A92126-1A3A-4220-80A2-2C3FF37A1E2D}" type="parTrans" cxnId="{263CB434-E5CC-48E9-B13E-FCAD9733739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CCE1CFB5-1DC8-4AC9-A035-9EF099DC48D4}" type="sibTrans" cxnId="{263CB434-E5CC-48E9-B13E-FCAD9733739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9EC3739E-B0BD-413B-9539-B541E376A1F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164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OUTROS (27,6%)</a:t>
          </a:r>
        </a:p>
      </dgm:t>
    </dgm:pt>
    <dgm:pt modelId="{0F01E5CF-EED0-4AE9-8365-372665F3C34B}" type="parTrans" cxnId="{CF3A41DA-A4F4-4DCF-B886-EC730E5F77F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F3D7F297-8E27-4431-8151-E7B64D8400D0}" type="sibTrans" cxnId="{CF3A41DA-A4F4-4DCF-B886-EC730E5F77F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F4FF66BD-86D8-4FC7-984A-279FAA1FA09E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150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 err="1">
              <a:solidFill>
                <a:schemeClr val="accent6">
                  <a:lumMod val="50000"/>
                </a:schemeClr>
              </a:solidFill>
            </a:rPr>
            <a:t>ENFº</a:t>
          </a:r>
          <a:r>
            <a:rPr lang="pt-BR" dirty="0">
              <a:solidFill>
                <a:schemeClr val="accent6">
                  <a:lumMod val="50000"/>
                </a:schemeClr>
              </a:solidFill>
            </a:rPr>
            <a:t> (25%)</a:t>
          </a:r>
        </a:p>
      </dgm:t>
    </dgm:pt>
    <dgm:pt modelId="{E5107A21-93BB-490E-BE19-A37C3F62B0CD}" type="parTrans" cxnId="{470F2D73-A1BA-4CF6-A508-D33CCAB8FEF4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7FCEB2F3-EE71-4887-A4B4-DB0A107E0426}" type="sibTrans" cxnId="{470F2D73-A1BA-4CF6-A508-D33CCAB8FEF4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D2ABF362-F848-46EF-B8DA-6F9D3FB0F0FB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 284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MÉDICO	S (47,4%)</a:t>
          </a:r>
        </a:p>
      </dgm:t>
    </dgm:pt>
    <dgm:pt modelId="{024E92B7-5D95-4871-839A-D97AD27E531A}" type="parTrans" cxnId="{4298B270-0D1B-4426-8A7E-3C4DA1BB5590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B8751389-27A2-49F1-848B-BE631247A527}" type="sibTrans" cxnId="{4298B270-0D1B-4426-8A7E-3C4DA1BB5590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726A852A-8641-47BD-8CF1-9B0ED0FB01F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410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OUTROS (48,5%)</a:t>
          </a:r>
        </a:p>
      </dgm:t>
    </dgm:pt>
    <dgm:pt modelId="{F6D7D686-0ECD-4C88-87B9-1E6A61AC63EE}" type="parTrans" cxnId="{D40EEE03-8D62-4383-B921-D851EE16AAC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311B994C-1559-4250-8F52-641FFCFF47C1}" type="sibTrans" cxnId="{D40EEE03-8D62-4383-B921-D851EE16AAC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401DEF61-AC0B-4E17-8C20-D2FA05110D0C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300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TEC ENF (35,5%)</a:t>
          </a:r>
        </a:p>
      </dgm:t>
    </dgm:pt>
    <dgm:pt modelId="{82171C4E-466C-4A48-AEBA-2A98A4B2497E}" type="parTrans" cxnId="{63227817-5158-4D77-9AE2-FBF95C970CF0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0007C923-16BB-4FC8-B46A-F40CADCC5DE7}" type="sibTrans" cxnId="{63227817-5158-4D77-9AE2-FBF95C970CF0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785B0DC8-21EB-4A68-A378-82613FC5E3E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135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AUX ENF (16%)</a:t>
          </a:r>
        </a:p>
      </dgm:t>
    </dgm:pt>
    <dgm:pt modelId="{3AF6AF97-F76C-4D14-8A34-F8D145D1C343}" type="parTrans" cxnId="{EADD168D-2DE6-46D8-82CA-9815BA20CD9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75AFDE85-0868-4BAC-A625-3C8D427395CE}" type="sibTrans" cxnId="{EADD168D-2DE6-46D8-82CA-9815BA20CD9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55F84BBF-5E51-4582-B184-9D726D49DB8B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198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TEC ENF (100%)</a:t>
          </a:r>
        </a:p>
      </dgm:t>
    </dgm:pt>
    <dgm:pt modelId="{AC5F35BA-346A-43C0-99CC-E6EF7AE8BF95}" type="parTrans" cxnId="{C403D17E-43E3-459E-9A47-B24026FE44C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2BF7F997-3BD1-423C-B4AE-27BE85976FBB}" type="sibTrans" cxnId="{C403D17E-43E3-459E-9A47-B24026FE44C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B5E546BA-28AF-4402-9779-3B2934C78437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60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 err="1">
              <a:solidFill>
                <a:schemeClr val="accent6">
                  <a:lumMod val="50000"/>
                </a:schemeClr>
              </a:solidFill>
            </a:rPr>
            <a:t>ENFº</a:t>
          </a:r>
          <a:r>
            <a:rPr lang="pt-BR" dirty="0">
              <a:solidFill>
                <a:schemeClr val="accent6">
                  <a:lumMod val="50000"/>
                </a:schemeClr>
              </a:solidFill>
            </a:rPr>
            <a:t> (100%)</a:t>
          </a:r>
        </a:p>
      </dgm:t>
    </dgm:pt>
    <dgm:pt modelId="{340378AB-1D9C-45AA-84AB-3684F525BE75}" type="parTrans" cxnId="{DE97356E-F0FF-4E2D-BE29-6A846D77E2A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D021DE76-2168-4EA4-998F-5CAF73CCD54B}" type="sibTrans" cxnId="{DE97356E-F0FF-4E2D-BE29-6A846D77E2A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A0123C67-0107-4919-83DA-1D8C29A25346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322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900" dirty="0">
              <a:solidFill>
                <a:schemeClr val="accent6">
                  <a:lumMod val="50000"/>
                </a:schemeClr>
              </a:solidFill>
            </a:rPr>
            <a:t>SUPERIOR (93,9%)</a:t>
          </a:r>
        </a:p>
      </dgm:t>
    </dgm:pt>
    <dgm:pt modelId="{0DF66487-0ED6-497A-8855-1ED66625A4C4}" type="parTrans" cxnId="{EF84DDC3-70BB-47C6-B33B-2A6534A0012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B386C80F-FAFC-49D2-ACD1-7391EBFCE6EA}" type="sibTrans" cxnId="{EF84DDC3-70BB-47C6-B33B-2A6534A00128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09585285-52BD-4687-B56C-E11BD8BE3C3E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36 OUTROS (11,2%)</a:t>
          </a:r>
        </a:p>
      </dgm:t>
    </dgm:pt>
    <dgm:pt modelId="{6271E7CF-DA36-45DB-B179-4D77047B85BA}" type="parTrans" cxnId="{C46A7AE3-AE0E-41AA-9B8D-77A298E597C6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8A399043-F86B-4FB5-9866-0553CA118665}" type="sibTrans" cxnId="{C46A7AE3-AE0E-41AA-9B8D-77A298E597C6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5807B4C5-ABD6-42C4-BE20-E822723C4766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283 MÉDICOS (87,9%)</a:t>
          </a:r>
        </a:p>
      </dgm:t>
    </dgm:pt>
    <dgm:pt modelId="{03579163-70A4-4946-B43E-720F54614256}" type="parTrans" cxnId="{30702EE0-E2EE-4C7C-A504-8ED62D82EB9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2CEC2574-3BF7-410B-99EB-D2AA8E10045A}" type="sibTrans" cxnId="{30702EE0-E2EE-4C7C-A504-8ED62D82EB9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FB35268F-A190-4AC7-BE7C-3E209549753B}">
      <dgm:prSet custT="1"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 sz="800" dirty="0">
            <a:solidFill>
              <a:schemeClr val="accent6">
                <a:lumMod val="50000"/>
              </a:schemeClr>
            </a:solidFill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pt-BR" sz="800" dirty="0">
              <a:solidFill>
                <a:schemeClr val="accent6">
                  <a:lumMod val="50000"/>
                </a:schemeClr>
              </a:solidFill>
            </a:rPr>
            <a:t>15 COMIS-SÃO (1,9%)</a:t>
          </a:r>
        </a:p>
      </dgm:t>
    </dgm:pt>
    <dgm:pt modelId="{54776F4E-9515-4E98-BFD3-CB8E0F40F96A}" type="parTrans" cxnId="{BF945B1D-68DC-4E77-AC3A-DC652E33006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7A9AB5F4-227E-4E0E-AC45-0F81D072E0CA}" type="sibTrans" cxnId="{BF945B1D-68DC-4E77-AC3A-DC652E33006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5296902A-3314-4177-94CA-6A02FD49B8E4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157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OUTROS (53,1%)</a:t>
          </a:r>
        </a:p>
      </dgm:t>
    </dgm:pt>
    <dgm:pt modelId="{BBD4D74A-0A02-4AA3-A9F3-E06A9A96F836}" type="parTrans" cxnId="{83D0C957-5BBB-420D-BB7D-57F9AF34EB3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362C4440-BB95-40E7-8FB6-6B808E4863F0}" type="sibTrans" cxnId="{83D0C957-5BBB-420D-BB7D-57F9AF34EB3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AAE606F8-AE55-4A90-8E2B-044BC3B71AC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139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TEC ENF (46,9%)</a:t>
          </a:r>
        </a:p>
      </dgm:t>
    </dgm:pt>
    <dgm:pt modelId="{9126D567-5EE9-4091-BEF4-0F0AB59C7EA7}" type="parTrans" cxnId="{9BA448BD-F50B-4A85-896C-0345971C9165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BBB42FDB-A813-433A-A7C5-6CA44CDE8578}" type="sibTrans" cxnId="{9BA448BD-F50B-4A85-896C-0345971C9165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5437A258-AB75-47B9-8A46-EBC9351B67C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70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>
              <a:solidFill>
                <a:schemeClr val="accent6">
                  <a:lumMod val="50000"/>
                </a:schemeClr>
              </a:solidFill>
            </a:rPr>
            <a:t>OUTROS (49,3%)</a:t>
          </a:r>
          <a:endParaRPr lang="pt-BR" dirty="0">
            <a:solidFill>
              <a:schemeClr val="accent6">
                <a:lumMod val="50000"/>
              </a:schemeClr>
            </a:solidFill>
          </a:endParaRPr>
        </a:p>
      </dgm:t>
    </dgm:pt>
    <dgm:pt modelId="{034ACB0B-9380-454A-8F92-CD7E95F0E9CE}" type="parTrans" cxnId="{68B1590E-74F1-4047-A365-4190C350D78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182B5B31-3B24-43E8-AEBC-F9DB11875D37}" type="sibTrans" cxnId="{68B1590E-74F1-4047-A365-4190C350D78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D820E6F0-AD96-456A-AAA8-1725A9448D1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72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pt-BR" dirty="0" err="1">
              <a:solidFill>
                <a:schemeClr val="accent6">
                  <a:lumMod val="50000"/>
                </a:schemeClr>
              </a:solidFill>
            </a:rPr>
            <a:t>ENFº</a:t>
          </a:r>
          <a:r>
            <a:rPr lang="pt-BR" dirty="0">
              <a:solidFill>
                <a:schemeClr val="accent6">
                  <a:lumMod val="50000"/>
                </a:schemeClr>
              </a:solidFill>
            </a:rPr>
            <a:t> (50,7%)</a:t>
          </a:r>
        </a:p>
      </dgm:t>
    </dgm:pt>
    <dgm:pt modelId="{3D696D92-0F03-4871-9957-77920F2226FF}" type="parTrans" cxnId="{BA362848-3B28-450E-BC14-E73C8138CE4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58D87002-7E5D-4AB4-9EDF-161285D1CB28}" type="sibTrans" cxnId="{BA362848-3B28-450E-BC14-E73C8138CE4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>
            <a:solidFill>
              <a:schemeClr val="accent6">
                <a:lumMod val="50000"/>
              </a:schemeClr>
            </a:solidFill>
          </a:endParaRPr>
        </a:p>
      </dgm:t>
    </dgm:pt>
    <dgm:pt modelId="{9079990F-E0DB-4E1E-8286-C4EF72D8E0D6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pt-BR" dirty="0">
              <a:solidFill>
                <a:schemeClr val="accent6">
                  <a:lumMod val="50000"/>
                </a:schemeClr>
              </a:solidFill>
            </a:rPr>
            <a:t>03 </a:t>
          </a:r>
          <a:r>
            <a:rPr lang="pt-BR" dirty="0" err="1">
              <a:solidFill>
                <a:schemeClr val="accent6">
                  <a:lumMod val="50000"/>
                </a:schemeClr>
              </a:solidFill>
            </a:rPr>
            <a:t>ENFº</a:t>
          </a:r>
          <a:r>
            <a:rPr lang="pt-BR" dirty="0">
              <a:solidFill>
                <a:schemeClr val="accent6">
                  <a:lumMod val="50000"/>
                </a:schemeClr>
              </a:solidFill>
            </a:rPr>
            <a:t> (0,9%)</a:t>
          </a:r>
        </a:p>
      </dgm:t>
    </dgm:pt>
    <dgm:pt modelId="{735B0D77-1FA6-43AD-AA83-BAE1D5C89CA5}" type="parTrans" cxnId="{CDF75C44-B7B1-4156-AC92-9357496E1005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/>
        </a:p>
      </dgm:t>
    </dgm:pt>
    <dgm:pt modelId="{CDC6310E-ACFD-4A54-B06C-7AC0442C66BF}" type="sibTrans" cxnId="{CDF75C44-B7B1-4156-AC92-9357496E1005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pt-BR"/>
        </a:p>
      </dgm:t>
    </dgm:pt>
    <dgm:pt modelId="{A1FC7787-0F9D-46D7-9BED-07D3CB834C80}">
      <dgm:prSet/>
      <dgm:spPr/>
      <dgm:t>
        <a:bodyPr/>
        <a:lstStyle/>
        <a:p>
          <a:r>
            <a:rPr lang="pt-BR" dirty="0">
              <a:solidFill>
                <a:schemeClr val="accent6">
                  <a:lumMod val="50000"/>
                </a:schemeClr>
              </a:solidFill>
            </a:rPr>
            <a:t>21 TÉCNICO  (6,1%)</a:t>
          </a:r>
        </a:p>
      </dgm:t>
    </dgm:pt>
    <dgm:pt modelId="{47A72ACF-123F-4664-B7B5-FD6047399C2F}" type="parTrans" cxnId="{81C8EA08-CE9A-485C-96B4-4936D284A224}">
      <dgm:prSet/>
      <dgm:spPr/>
      <dgm:t>
        <a:bodyPr/>
        <a:lstStyle/>
        <a:p>
          <a:endParaRPr lang="pt-BR"/>
        </a:p>
      </dgm:t>
    </dgm:pt>
    <dgm:pt modelId="{5F63957A-39E1-4167-9F55-4AA3964EDC3F}" type="sibTrans" cxnId="{81C8EA08-CE9A-485C-96B4-4936D284A224}">
      <dgm:prSet/>
      <dgm:spPr/>
      <dgm:t>
        <a:bodyPr/>
        <a:lstStyle/>
        <a:p>
          <a:endParaRPr lang="pt-BR"/>
        </a:p>
      </dgm:t>
    </dgm:pt>
    <dgm:pt modelId="{DA217E91-07C7-4FDC-B0D6-A580EE960EE4}">
      <dgm:prSet/>
      <dgm:spPr/>
      <dgm:t>
        <a:bodyPr/>
        <a:lstStyle/>
        <a:p>
          <a:r>
            <a:rPr lang="pt-BR" dirty="0">
              <a:solidFill>
                <a:schemeClr val="accent6">
                  <a:lumMod val="50000"/>
                </a:schemeClr>
              </a:solidFill>
            </a:rPr>
            <a:t>21 OUTROS (100%)</a:t>
          </a:r>
        </a:p>
      </dgm:t>
    </dgm:pt>
    <dgm:pt modelId="{F4C7387C-C77D-472A-ABC7-B5CA2C5078E5}" type="parTrans" cxnId="{F02A40D0-12D7-4477-B7C4-C030D41D5D74}">
      <dgm:prSet/>
      <dgm:spPr/>
      <dgm:t>
        <a:bodyPr/>
        <a:lstStyle/>
        <a:p>
          <a:endParaRPr lang="pt-BR"/>
        </a:p>
      </dgm:t>
    </dgm:pt>
    <dgm:pt modelId="{1A046AE5-1125-43CE-A7F1-A0F14E92F257}" type="sibTrans" cxnId="{F02A40D0-12D7-4477-B7C4-C030D41D5D74}">
      <dgm:prSet/>
      <dgm:spPr/>
      <dgm:t>
        <a:bodyPr/>
        <a:lstStyle/>
        <a:p>
          <a:endParaRPr lang="pt-BR"/>
        </a:p>
      </dgm:t>
    </dgm:pt>
    <dgm:pt modelId="{04735503-F9FB-483C-A62B-A88187CBFED5}" type="pres">
      <dgm:prSet presAssocID="{B96A9CB1-B125-49E9-A6C6-76ABE4F0AFF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F79053-98FC-4C71-BE74-19956F9EA361}" type="pres">
      <dgm:prSet presAssocID="{A9088BC7-76C0-41FD-B773-C8455366F879}" presName="vertOne" presStyleCnt="0"/>
      <dgm:spPr/>
    </dgm:pt>
    <dgm:pt modelId="{26167065-5354-478C-A895-B30D40515649}" type="pres">
      <dgm:prSet presAssocID="{A9088BC7-76C0-41FD-B773-C8455366F879}" presName="txOne" presStyleLbl="node0" presStyleIdx="0" presStyleCnt="1">
        <dgm:presLayoutVars>
          <dgm:chPref val="3"/>
        </dgm:presLayoutVars>
      </dgm:prSet>
      <dgm:spPr/>
    </dgm:pt>
    <dgm:pt modelId="{69B38D43-AAA7-4A20-AC33-4C67FD142090}" type="pres">
      <dgm:prSet presAssocID="{A9088BC7-76C0-41FD-B773-C8455366F879}" presName="parTransOne" presStyleCnt="0"/>
      <dgm:spPr/>
    </dgm:pt>
    <dgm:pt modelId="{31FEE5F3-2AC6-4DBE-8B58-953D8E800AF2}" type="pres">
      <dgm:prSet presAssocID="{A9088BC7-76C0-41FD-B773-C8455366F879}" presName="horzOne" presStyleCnt="0"/>
      <dgm:spPr/>
    </dgm:pt>
    <dgm:pt modelId="{138DD830-7EA8-4444-90DC-F5DA824D6DBE}" type="pres">
      <dgm:prSet presAssocID="{AE504002-6B8F-40E7-94D9-F5B4BEE37857}" presName="vertTwo" presStyleCnt="0"/>
      <dgm:spPr/>
    </dgm:pt>
    <dgm:pt modelId="{42469C55-817D-496D-8537-4741D4C0EBC9}" type="pres">
      <dgm:prSet presAssocID="{AE504002-6B8F-40E7-94D9-F5B4BEE37857}" presName="txTwo" presStyleLbl="node2" presStyleIdx="0" presStyleCnt="2">
        <dgm:presLayoutVars>
          <dgm:chPref val="3"/>
        </dgm:presLayoutVars>
      </dgm:prSet>
      <dgm:spPr/>
    </dgm:pt>
    <dgm:pt modelId="{44150674-4F38-49D3-8EDA-493D94F28A70}" type="pres">
      <dgm:prSet presAssocID="{AE504002-6B8F-40E7-94D9-F5B4BEE37857}" presName="parTransTwo" presStyleCnt="0"/>
      <dgm:spPr/>
    </dgm:pt>
    <dgm:pt modelId="{0BF8291F-3A45-4717-93F5-BC58DE581CCD}" type="pres">
      <dgm:prSet presAssocID="{AE504002-6B8F-40E7-94D9-F5B4BEE37857}" presName="horzTwo" presStyleCnt="0"/>
      <dgm:spPr/>
    </dgm:pt>
    <dgm:pt modelId="{8023F393-3F0D-407D-83BA-217223ED9333}" type="pres">
      <dgm:prSet presAssocID="{838C3511-73E4-410B-A7D7-1C724F01F1AF}" presName="vertThree" presStyleCnt="0"/>
      <dgm:spPr/>
    </dgm:pt>
    <dgm:pt modelId="{9DD273A3-7F1B-4529-8939-717D7E8100C4}" type="pres">
      <dgm:prSet presAssocID="{838C3511-73E4-410B-A7D7-1C724F01F1AF}" presName="txThree" presStyleLbl="node3" presStyleIdx="0" presStyleCnt="6">
        <dgm:presLayoutVars>
          <dgm:chPref val="3"/>
        </dgm:presLayoutVars>
      </dgm:prSet>
      <dgm:spPr/>
    </dgm:pt>
    <dgm:pt modelId="{E597914B-DBF2-4F1F-81AE-BD4E024CC737}" type="pres">
      <dgm:prSet presAssocID="{838C3511-73E4-410B-A7D7-1C724F01F1AF}" presName="horzThree" presStyleCnt="0"/>
      <dgm:spPr/>
    </dgm:pt>
    <dgm:pt modelId="{00F3378F-29B3-4E86-9759-922C5491F9FC}" type="pres">
      <dgm:prSet presAssocID="{CCE1CFB5-1DC8-4AC9-A035-9EF099DC48D4}" presName="sibSpaceThree" presStyleCnt="0"/>
      <dgm:spPr/>
    </dgm:pt>
    <dgm:pt modelId="{E5D4799C-4A1B-4A5C-B0DF-F61AB0B5D2B6}" type="pres">
      <dgm:prSet presAssocID="{1C629647-118B-419B-9749-285D07F37EB2}" presName="vertThree" presStyleCnt="0"/>
      <dgm:spPr/>
    </dgm:pt>
    <dgm:pt modelId="{4F3ED3C0-F7BA-4942-9035-5153251ACC6D}" type="pres">
      <dgm:prSet presAssocID="{1C629647-118B-419B-9749-285D07F37EB2}" presName="txThree" presStyleLbl="node3" presStyleIdx="1" presStyleCnt="6">
        <dgm:presLayoutVars>
          <dgm:chPref val="3"/>
        </dgm:presLayoutVars>
      </dgm:prSet>
      <dgm:spPr/>
    </dgm:pt>
    <dgm:pt modelId="{E27F7F71-07F9-4AD7-9802-B28587F7C7C6}" type="pres">
      <dgm:prSet presAssocID="{1C629647-118B-419B-9749-285D07F37EB2}" presName="parTransThree" presStyleCnt="0"/>
      <dgm:spPr/>
    </dgm:pt>
    <dgm:pt modelId="{863C4D7E-6583-4F17-A62D-3B8D659D2982}" type="pres">
      <dgm:prSet presAssocID="{1C629647-118B-419B-9749-285D07F37EB2}" presName="horzThree" presStyleCnt="0"/>
      <dgm:spPr/>
    </dgm:pt>
    <dgm:pt modelId="{40011467-160E-4691-AA6B-C2D1DA6D090C}" type="pres">
      <dgm:prSet presAssocID="{56C2E6A8-BFFF-4137-8104-77DF992C230A}" presName="vertFour" presStyleCnt="0">
        <dgm:presLayoutVars>
          <dgm:chPref val="3"/>
        </dgm:presLayoutVars>
      </dgm:prSet>
      <dgm:spPr/>
    </dgm:pt>
    <dgm:pt modelId="{D73A8C28-CD42-4239-A4D6-43FAFFCC250B}" type="pres">
      <dgm:prSet presAssocID="{56C2E6A8-BFFF-4137-8104-77DF992C230A}" presName="txFour" presStyleLbl="node4" presStyleIdx="0" presStyleCnt="24">
        <dgm:presLayoutVars>
          <dgm:chPref val="3"/>
        </dgm:presLayoutVars>
      </dgm:prSet>
      <dgm:spPr/>
    </dgm:pt>
    <dgm:pt modelId="{8A49BD5D-2C76-4900-9BE9-AC3450229150}" type="pres">
      <dgm:prSet presAssocID="{56C2E6A8-BFFF-4137-8104-77DF992C230A}" presName="parTransFour" presStyleCnt="0"/>
      <dgm:spPr/>
    </dgm:pt>
    <dgm:pt modelId="{A6C1D8F6-167B-469A-B422-A4BFCC093832}" type="pres">
      <dgm:prSet presAssocID="{56C2E6A8-BFFF-4137-8104-77DF992C230A}" presName="horzFour" presStyleCnt="0"/>
      <dgm:spPr/>
    </dgm:pt>
    <dgm:pt modelId="{26D9A478-4581-4D6E-B21D-7C11FD26F1F4}" type="pres">
      <dgm:prSet presAssocID="{785B0DC8-21EB-4A68-A378-82613FC5E3E8}" presName="vertFour" presStyleCnt="0">
        <dgm:presLayoutVars>
          <dgm:chPref val="3"/>
        </dgm:presLayoutVars>
      </dgm:prSet>
      <dgm:spPr/>
    </dgm:pt>
    <dgm:pt modelId="{4DD17603-9CE0-4EC0-B2D5-F73BE7336DF8}" type="pres">
      <dgm:prSet presAssocID="{785B0DC8-21EB-4A68-A378-82613FC5E3E8}" presName="txFour" presStyleLbl="node4" presStyleIdx="1" presStyleCnt="24">
        <dgm:presLayoutVars>
          <dgm:chPref val="3"/>
        </dgm:presLayoutVars>
      </dgm:prSet>
      <dgm:spPr/>
    </dgm:pt>
    <dgm:pt modelId="{387795C7-3505-46AB-B25D-080D395A8F1D}" type="pres">
      <dgm:prSet presAssocID="{785B0DC8-21EB-4A68-A378-82613FC5E3E8}" presName="horzFour" presStyleCnt="0"/>
      <dgm:spPr/>
    </dgm:pt>
    <dgm:pt modelId="{95C0188C-D9B9-454B-A311-9C93BD77219D}" type="pres">
      <dgm:prSet presAssocID="{75AFDE85-0868-4BAC-A625-3C8D427395CE}" presName="sibSpaceFour" presStyleCnt="0"/>
      <dgm:spPr/>
    </dgm:pt>
    <dgm:pt modelId="{87ED55DE-4A69-4984-82E5-9FEAAEB94B22}" type="pres">
      <dgm:prSet presAssocID="{401DEF61-AC0B-4E17-8C20-D2FA05110D0C}" presName="vertFour" presStyleCnt="0">
        <dgm:presLayoutVars>
          <dgm:chPref val="3"/>
        </dgm:presLayoutVars>
      </dgm:prSet>
      <dgm:spPr/>
    </dgm:pt>
    <dgm:pt modelId="{6165AA18-DB71-47B4-B803-AA258F4AB117}" type="pres">
      <dgm:prSet presAssocID="{401DEF61-AC0B-4E17-8C20-D2FA05110D0C}" presName="txFour" presStyleLbl="node4" presStyleIdx="2" presStyleCnt="24">
        <dgm:presLayoutVars>
          <dgm:chPref val="3"/>
        </dgm:presLayoutVars>
      </dgm:prSet>
      <dgm:spPr/>
    </dgm:pt>
    <dgm:pt modelId="{9BBAE204-B072-4C78-B57A-9B02CBC71807}" type="pres">
      <dgm:prSet presAssocID="{401DEF61-AC0B-4E17-8C20-D2FA05110D0C}" presName="horzFour" presStyleCnt="0"/>
      <dgm:spPr/>
    </dgm:pt>
    <dgm:pt modelId="{8C3D5E5C-38B7-42E1-AF61-C61F9E0EB9E9}" type="pres">
      <dgm:prSet presAssocID="{0007C923-16BB-4FC8-B46A-F40CADCC5DE7}" presName="sibSpaceFour" presStyleCnt="0"/>
      <dgm:spPr/>
    </dgm:pt>
    <dgm:pt modelId="{58DA7529-447A-4709-8102-1D1398577222}" type="pres">
      <dgm:prSet presAssocID="{726A852A-8641-47BD-8CF1-9B0ED0FB01FF}" presName="vertFour" presStyleCnt="0">
        <dgm:presLayoutVars>
          <dgm:chPref val="3"/>
        </dgm:presLayoutVars>
      </dgm:prSet>
      <dgm:spPr/>
    </dgm:pt>
    <dgm:pt modelId="{0E479130-0EB9-427F-A78E-5FAA4FE3749E}" type="pres">
      <dgm:prSet presAssocID="{726A852A-8641-47BD-8CF1-9B0ED0FB01FF}" presName="txFour" presStyleLbl="node4" presStyleIdx="3" presStyleCnt="24">
        <dgm:presLayoutVars>
          <dgm:chPref val="3"/>
        </dgm:presLayoutVars>
      </dgm:prSet>
      <dgm:spPr/>
    </dgm:pt>
    <dgm:pt modelId="{F5857EFA-913A-47F8-947D-01429F32AF8E}" type="pres">
      <dgm:prSet presAssocID="{726A852A-8641-47BD-8CF1-9B0ED0FB01FF}" presName="horzFour" presStyleCnt="0"/>
      <dgm:spPr/>
    </dgm:pt>
    <dgm:pt modelId="{EC7AEAE6-193A-489F-BAC5-A86E5E65F7F0}" type="pres">
      <dgm:prSet presAssocID="{AFD9A7C4-8D19-46B9-A952-686C105FE9F4}" presName="sibSpaceFour" presStyleCnt="0"/>
      <dgm:spPr/>
    </dgm:pt>
    <dgm:pt modelId="{287E7288-6AA8-49E5-A4F6-53A208F763AF}" type="pres">
      <dgm:prSet presAssocID="{3661B624-A9BB-4031-B37E-29EC5D26C543}" presName="vertFour" presStyleCnt="0">
        <dgm:presLayoutVars>
          <dgm:chPref val="3"/>
        </dgm:presLayoutVars>
      </dgm:prSet>
      <dgm:spPr/>
    </dgm:pt>
    <dgm:pt modelId="{1F7AD4E9-0B65-4353-A3F8-E03B17A74923}" type="pres">
      <dgm:prSet presAssocID="{3661B624-A9BB-4031-B37E-29EC5D26C543}" presName="txFour" presStyleLbl="node4" presStyleIdx="4" presStyleCnt="24">
        <dgm:presLayoutVars>
          <dgm:chPref val="3"/>
        </dgm:presLayoutVars>
      </dgm:prSet>
      <dgm:spPr/>
    </dgm:pt>
    <dgm:pt modelId="{D92DC144-9F73-45EB-B34C-CA4F7B37AC65}" type="pres">
      <dgm:prSet presAssocID="{3661B624-A9BB-4031-B37E-29EC5D26C543}" presName="parTransFour" presStyleCnt="0"/>
      <dgm:spPr/>
    </dgm:pt>
    <dgm:pt modelId="{0BBBA576-F2A8-4D18-93BC-976CFA5F5BBF}" type="pres">
      <dgm:prSet presAssocID="{3661B624-A9BB-4031-B37E-29EC5D26C543}" presName="horzFour" presStyleCnt="0"/>
      <dgm:spPr/>
    </dgm:pt>
    <dgm:pt modelId="{07308771-CE06-4F18-A0EA-9FA78E91E208}" type="pres">
      <dgm:prSet presAssocID="{F4FF66BD-86D8-4FC7-984A-279FAA1FA09E}" presName="vertFour" presStyleCnt="0">
        <dgm:presLayoutVars>
          <dgm:chPref val="3"/>
        </dgm:presLayoutVars>
      </dgm:prSet>
      <dgm:spPr/>
    </dgm:pt>
    <dgm:pt modelId="{86FC5016-8325-4C99-97F6-B5F5BDD23296}" type="pres">
      <dgm:prSet presAssocID="{F4FF66BD-86D8-4FC7-984A-279FAA1FA09E}" presName="txFour" presStyleLbl="node4" presStyleIdx="5" presStyleCnt="24">
        <dgm:presLayoutVars>
          <dgm:chPref val="3"/>
        </dgm:presLayoutVars>
      </dgm:prSet>
      <dgm:spPr/>
    </dgm:pt>
    <dgm:pt modelId="{99E0576C-5451-416E-8811-00EB1A50A71A}" type="pres">
      <dgm:prSet presAssocID="{F4FF66BD-86D8-4FC7-984A-279FAA1FA09E}" presName="horzFour" presStyleCnt="0"/>
      <dgm:spPr/>
    </dgm:pt>
    <dgm:pt modelId="{1BD32308-D43F-4334-9432-85EA844B0B25}" type="pres">
      <dgm:prSet presAssocID="{7FCEB2F3-EE71-4887-A4B4-DB0A107E0426}" presName="sibSpaceFour" presStyleCnt="0"/>
      <dgm:spPr/>
    </dgm:pt>
    <dgm:pt modelId="{764E5F01-0445-4738-ABF4-A00C90B68FA4}" type="pres">
      <dgm:prSet presAssocID="{D2ABF362-F848-46EF-B8DA-6F9D3FB0F0FB}" presName="vertFour" presStyleCnt="0">
        <dgm:presLayoutVars>
          <dgm:chPref val="3"/>
        </dgm:presLayoutVars>
      </dgm:prSet>
      <dgm:spPr/>
    </dgm:pt>
    <dgm:pt modelId="{D000BC53-BFA0-413E-8656-9DB18F05B1F6}" type="pres">
      <dgm:prSet presAssocID="{D2ABF362-F848-46EF-B8DA-6F9D3FB0F0FB}" presName="txFour" presStyleLbl="node4" presStyleIdx="6" presStyleCnt="24">
        <dgm:presLayoutVars>
          <dgm:chPref val="3"/>
        </dgm:presLayoutVars>
      </dgm:prSet>
      <dgm:spPr/>
    </dgm:pt>
    <dgm:pt modelId="{27AED931-6FFA-4CE3-971E-9538CE787868}" type="pres">
      <dgm:prSet presAssocID="{D2ABF362-F848-46EF-B8DA-6F9D3FB0F0FB}" presName="horzFour" presStyleCnt="0"/>
      <dgm:spPr/>
    </dgm:pt>
    <dgm:pt modelId="{DE77C21C-CC06-4F4C-921C-57F4B5065E5F}" type="pres">
      <dgm:prSet presAssocID="{B8751389-27A2-49F1-848B-BE631247A527}" presName="sibSpaceFour" presStyleCnt="0"/>
      <dgm:spPr/>
    </dgm:pt>
    <dgm:pt modelId="{17BB1750-4A81-462A-A48E-D51CD20857C1}" type="pres">
      <dgm:prSet presAssocID="{9EC3739E-B0BD-413B-9539-B541E376A1F8}" presName="vertFour" presStyleCnt="0">
        <dgm:presLayoutVars>
          <dgm:chPref val="3"/>
        </dgm:presLayoutVars>
      </dgm:prSet>
      <dgm:spPr/>
    </dgm:pt>
    <dgm:pt modelId="{ACD6D2C9-60C9-49BC-ADB5-21670A23713F}" type="pres">
      <dgm:prSet presAssocID="{9EC3739E-B0BD-413B-9539-B541E376A1F8}" presName="txFour" presStyleLbl="node4" presStyleIdx="7" presStyleCnt="24">
        <dgm:presLayoutVars>
          <dgm:chPref val="3"/>
        </dgm:presLayoutVars>
      </dgm:prSet>
      <dgm:spPr/>
    </dgm:pt>
    <dgm:pt modelId="{B692C43A-DDB3-4486-848E-A11CF22A7D78}" type="pres">
      <dgm:prSet presAssocID="{9EC3739E-B0BD-413B-9539-B541E376A1F8}" presName="horzFour" presStyleCnt="0"/>
      <dgm:spPr/>
    </dgm:pt>
    <dgm:pt modelId="{796371A8-E105-43BE-BABC-054B765104AE}" type="pres">
      <dgm:prSet presAssocID="{DBCDA268-004C-4AB2-845C-ECB2A70C1B49}" presName="sibSpaceThree" presStyleCnt="0"/>
      <dgm:spPr/>
    </dgm:pt>
    <dgm:pt modelId="{DC925DC0-D8BF-43FC-ACAF-E846885FB92E}" type="pres">
      <dgm:prSet presAssocID="{194207D8-2199-4BA8-A5D2-E143FB8655CC}" presName="vertThree" presStyleCnt="0"/>
      <dgm:spPr/>
    </dgm:pt>
    <dgm:pt modelId="{C8859355-293F-4B22-8890-6CD902292AD5}" type="pres">
      <dgm:prSet presAssocID="{194207D8-2199-4BA8-A5D2-E143FB8655CC}" presName="txThree" presStyleLbl="node3" presStyleIdx="2" presStyleCnt="6">
        <dgm:presLayoutVars>
          <dgm:chPref val="3"/>
        </dgm:presLayoutVars>
      </dgm:prSet>
      <dgm:spPr/>
    </dgm:pt>
    <dgm:pt modelId="{DFBE8E56-4FE6-4448-BA86-DBB547C55E16}" type="pres">
      <dgm:prSet presAssocID="{194207D8-2199-4BA8-A5D2-E143FB8655CC}" presName="parTransThree" presStyleCnt="0"/>
      <dgm:spPr/>
    </dgm:pt>
    <dgm:pt modelId="{256F4176-05C9-422E-B5E3-242322094E7D}" type="pres">
      <dgm:prSet presAssocID="{194207D8-2199-4BA8-A5D2-E143FB8655CC}" presName="horzThree" presStyleCnt="0"/>
      <dgm:spPr/>
    </dgm:pt>
    <dgm:pt modelId="{16A104AD-185A-4380-B65C-36C38192C97B}" type="pres">
      <dgm:prSet presAssocID="{A471A850-6D72-4EA2-933E-046AC5290FA4}" presName="vertFour" presStyleCnt="0">
        <dgm:presLayoutVars>
          <dgm:chPref val="3"/>
        </dgm:presLayoutVars>
      </dgm:prSet>
      <dgm:spPr/>
    </dgm:pt>
    <dgm:pt modelId="{32B47557-CE3B-45C9-9C69-77E8C3174D19}" type="pres">
      <dgm:prSet presAssocID="{A471A850-6D72-4EA2-933E-046AC5290FA4}" presName="txFour" presStyleLbl="node4" presStyleIdx="8" presStyleCnt="24">
        <dgm:presLayoutVars>
          <dgm:chPref val="3"/>
        </dgm:presLayoutVars>
      </dgm:prSet>
      <dgm:spPr/>
    </dgm:pt>
    <dgm:pt modelId="{48D9E030-D53F-4D05-A841-063963266E98}" type="pres">
      <dgm:prSet presAssocID="{A471A850-6D72-4EA2-933E-046AC5290FA4}" presName="parTransFour" presStyleCnt="0"/>
      <dgm:spPr/>
    </dgm:pt>
    <dgm:pt modelId="{01E6E806-A9D9-4D30-A818-756B1A751E56}" type="pres">
      <dgm:prSet presAssocID="{A471A850-6D72-4EA2-933E-046AC5290FA4}" presName="horzFour" presStyleCnt="0"/>
      <dgm:spPr/>
    </dgm:pt>
    <dgm:pt modelId="{031EFFF9-288B-417F-8F5F-7C031A47C8D6}" type="pres">
      <dgm:prSet presAssocID="{55F84BBF-5E51-4582-B184-9D726D49DB8B}" presName="vertFour" presStyleCnt="0">
        <dgm:presLayoutVars>
          <dgm:chPref val="3"/>
        </dgm:presLayoutVars>
      </dgm:prSet>
      <dgm:spPr/>
    </dgm:pt>
    <dgm:pt modelId="{2834D7E7-FC05-4D10-B426-3722DF0DE33D}" type="pres">
      <dgm:prSet presAssocID="{55F84BBF-5E51-4582-B184-9D726D49DB8B}" presName="txFour" presStyleLbl="node4" presStyleIdx="9" presStyleCnt="24">
        <dgm:presLayoutVars>
          <dgm:chPref val="3"/>
        </dgm:presLayoutVars>
      </dgm:prSet>
      <dgm:spPr/>
    </dgm:pt>
    <dgm:pt modelId="{42A0E64B-3ED2-48CA-8D2D-2964AF90300C}" type="pres">
      <dgm:prSet presAssocID="{55F84BBF-5E51-4582-B184-9D726D49DB8B}" presName="horzFour" presStyleCnt="0"/>
      <dgm:spPr/>
    </dgm:pt>
    <dgm:pt modelId="{0CF7BF25-615B-4D13-9DF6-F96B98DD3CDA}" type="pres">
      <dgm:prSet presAssocID="{95ADE61D-11A8-4D4A-8265-F20408C9CE7B}" presName="sibSpaceFour" presStyleCnt="0"/>
      <dgm:spPr/>
    </dgm:pt>
    <dgm:pt modelId="{36B94C24-6149-4ADD-A75D-8C027F73F2B9}" type="pres">
      <dgm:prSet presAssocID="{6FDF1873-C145-42E5-AB69-BF380F3D1659}" presName="vertFour" presStyleCnt="0">
        <dgm:presLayoutVars>
          <dgm:chPref val="3"/>
        </dgm:presLayoutVars>
      </dgm:prSet>
      <dgm:spPr/>
    </dgm:pt>
    <dgm:pt modelId="{ABA36ABB-AF40-4AF6-A6AD-2A1D9305CAB8}" type="pres">
      <dgm:prSet presAssocID="{6FDF1873-C145-42E5-AB69-BF380F3D1659}" presName="txFour" presStyleLbl="node4" presStyleIdx="10" presStyleCnt="24">
        <dgm:presLayoutVars>
          <dgm:chPref val="3"/>
        </dgm:presLayoutVars>
      </dgm:prSet>
      <dgm:spPr/>
    </dgm:pt>
    <dgm:pt modelId="{C284D149-9266-4333-9CBC-4C79DF6DA6D8}" type="pres">
      <dgm:prSet presAssocID="{6FDF1873-C145-42E5-AB69-BF380F3D1659}" presName="parTransFour" presStyleCnt="0"/>
      <dgm:spPr/>
    </dgm:pt>
    <dgm:pt modelId="{DEC955C6-3164-4895-904C-A81ABA4F46CE}" type="pres">
      <dgm:prSet presAssocID="{6FDF1873-C145-42E5-AB69-BF380F3D1659}" presName="horzFour" presStyleCnt="0"/>
      <dgm:spPr/>
    </dgm:pt>
    <dgm:pt modelId="{B61FAC5D-9802-4F0C-B229-A147F8F47AB3}" type="pres">
      <dgm:prSet presAssocID="{B5E546BA-28AF-4402-9779-3B2934C78437}" presName="vertFour" presStyleCnt="0">
        <dgm:presLayoutVars>
          <dgm:chPref val="3"/>
        </dgm:presLayoutVars>
      </dgm:prSet>
      <dgm:spPr/>
    </dgm:pt>
    <dgm:pt modelId="{DD41B3F1-D57E-4846-A24B-5812D7E33DA0}" type="pres">
      <dgm:prSet presAssocID="{B5E546BA-28AF-4402-9779-3B2934C78437}" presName="txFour" presStyleLbl="node4" presStyleIdx="11" presStyleCnt="24">
        <dgm:presLayoutVars>
          <dgm:chPref val="3"/>
        </dgm:presLayoutVars>
      </dgm:prSet>
      <dgm:spPr/>
    </dgm:pt>
    <dgm:pt modelId="{AF6E1479-9723-4FA8-9917-4A3C591C08D2}" type="pres">
      <dgm:prSet presAssocID="{B5E546BA-28AF-4402-9779-3B2934C78437}" presName="horzFour" presStyleCnt="0"/>
      <dgm:spPr/>
    </dgm:pt>
    <dgm:pt modelId="{74C0E613-DD56-48E6-9BA9-300F49056858}" type="pres">
      <dgm:prSet presAssocID="{1EED9560-70A9-4149-913E-C92067CAA021}" presName="sibSpaceTwo" presStyleCnt="0"/>
      <dgm:spPr/>
    </dgm:pt>
    <dgm:pt modelId="{1B3870BC-D8FB-4EB7-A07D-31CC320B3BD0}" type="pres">
      <dgm:prSet presAssocID="{A2166C57-4080-4163-8E35-7D510275A084}" presName="vertTwo" presStyleCnt="0"/>
      <dgm:spPr/>
    </dgm:pt>
    <dgm:pt modelId="{4E5B404A-0253-49E6-8AA2-5D484E3C18DE}" type="pres">
      <dgm:prSet presAssocID="{A2166C57-4080-4163-8E35-7D510275A084}" presName="txTwo" presStyleLbl="node2" presStyleIdx="1" presStyleCnt="2">
        <dgm:presLayoutVars>
          <dgm:chPref val="3"/>
        </dgm:presLayoutVars>
      </dgm:prSet>
      <dgm:spPr/>
    </dgm:pt>
    <dgm:pt modelId="{2FBF25F5-399A-45AF-82D0-86C25F9B0F4A}" type="pres">
      <dgm:prSet presAssocID="{A2166C57-4080-4163-8E35-7D510275A084}" presName="parTransTwo" presStyleCnt="0"/>
      <dgm:spPr/>
    </dgm:pt>
    <dgm:pt modelId="{8857EE2E-AFCB-4397-AADC-47112E1D877E}" type="pres">
      <dgm:prSet presAssocID="{A2166C57-4080-4163-8E35-7D510275A084}" presName="horzTwo" presStyleCnt="0"/>
      <dgm:spPr/>
    </dgm:pt>
    <dgm:pt modelId="{BF53A438-55BE-4384-9CB5-E12E11D19274}" type="pres">
      <dgm:prSet presAssocID="{3F7EF9B6-4675-4ACB-AF8E-3FA4916E981E}" presName="vertThree" presStyleCnt="0"/>
      <dgm:spPr/>
    </dgm:pt>
    <dgm:pt modelId="{A181C311-E89D-4D36-93C8-815B501EAD9E}" type="pres">
      <dgm:prSet presAssocID="{3F7EF9B6-4675-4ACB-AF8E-3FA4916E981E}" presName="txThree" presStyleLbl="node3" presStyleIdx="3" presStyleCnt="6">
        <dgm:presLayoutVars>
          <dgm:chPref val="3"/>
        </dgm:presLayoutVars>
      </dgm:prSet>
      <dgm:spPr/>
    </dgm:pt>
    <dgm:pt modelId="{4DD3E8B1-6DD4-4916-9DDC-A69AB0A0ABDA}" type="pres">
      <dgm:prSet presAssocID="{3F7EF9B6-4675-4ACB-AF8E-3FA4916E981E}" presName="parTransThree" presStyleCnt="0"/>
      <dgm:spPr/>
    </dgm:pt>
    <dgm:pt modelId="{CF42D01F-95A2-41F1-9189-D644E48FFA5C}" type="pres">
      <dgm:prSet presAssocID="{3F7EF9B6-4675-4ACB-AF8E-3FA4916E981E}" presName="horzThree" presStyleCnt="0"/>
      <dgm:spPr/>
    </dgm:pt>
    <dgm:pt modelId="{4EC1E0E4-855B-4EFD-9C1A-DA6FA38CE5F7}" type="pres">
      <dgm:prSet presAssocID="{A0123C67-0107-4919-83DA-1D8C29A25346}" presName="vertFour" presStyleCnt="0">
        <dgm:presLayoutVars>
          <dgm:chPref val="3"/>
        </dgm:presLayoutVars>
      </dgm:prSet>
      <dgm:spPr/>
    </dgm:pt>
    <dgm:pt modelId="{123BCA86-5D77-4523-9F7C-F6AF3E173961}" type="pres">
      <dgm:prSet presAssocID="{A0123C67-0107-4919-83DA-1D8C29A25346}" presName="txFour" presStyleLbl="node4" presStyleIdx="12" presStyleCnt="24">
        <dgm:presLayoutVars>
          <dgm:chPref val="3"/>
        </dgm:presLayoutVars>
      </dgm:prSet>
      <dgm:spPr/>
    </dgm:pt>
    <dgm:pt modelId="{492617C6-F71D-42FE-808D-07E351293548}" type="pres">
      <dgm:prSet presAssocID="{A0123C67-0107-4919-83DA-1D8C29A25346}" presName="parTransFour" presStyleCnt="0"/>
      <dgm:spPr/>
    </dgm:pt>
    <dgm:pt modelId="{D52915E5-36B7-4939-9016-2CA51D1286CE}" type="pres">
      <dgm:prSet presAssocID="{A0123C67-0107-4919-83DA-1D8C29A25346}" presName="horzFour" presStyleCnt="0"/>
      <dgm:spPr/>
    </dgm:pt>
    <dgm:pt modelId="{FD5EA2AB-9FDD-460E-90DA-BDC11AEC77B1}" type="pres">
      <dgm:prSet presAssocID="{9079990F-E0DB-4E1E-8286-C4EF72D8E0D6}" presName="vertFour" presStyleCnt="0">
        <dgm:presLayoutVars>
          <dgm:chPref val="3"/>
        </dgm:presLayoutVars>
      </dgm:prSet>
      <dgm:spPr/>
    </dgm:pt>
    <dgm:pt modelId="{4C3BF876-7D6D-4F41-BC1E-E67009863ED5}" type="pres">
      <dgm:prSet presAssocID="{9079990F-E0DB-4E1E-8286-C4EF72D8E0D6}" presName="txFour" presStyleLbl="node4" presStyleIdx="13" presStyleCnt="24">
        <dgm:presLayoutVars>
          <dgm:chPref val="3"/>
        </dgm:presLayoutVars>
      </dgm:prSet>
      <dgm:spPr/>
    </dgm:pt>
    <dgm:pt modelId="{B00A1BE7-3185-4AE9-BB45-31282DB7FF37}" type="pres">
      <dgm:prSet presAssocID="{9079990F-E0DB-4E1E-8286-C4EF72D8E0D6}" presName="horzFour" presStyleCnt="0"/>
      <dgm:spPr/>
    </dgm:pt>
    <dgm:pt modelId="{B14C9CC7-61D7-4476-A02A-31AED3CF7F26}" type="pres">
      <dgm:prSet presAssocID="{CDC6310E-ACFD-4A54-B06C-7AC0442C66BF}" presName="sibSpaceFour" presStyleCnt="0"/>
      <dgm:spPr/>
    </dgm:pt>
    <dgm:pt modelId="{CECE8BCA-854F-408E-813C-B2DD94171A77}" type="pres">
      <dgm:prSet presAssocID="{5807B4C5-ABD6-42C4-BE20-E822723C4766}" presName="vertFour" presStyleCnt="0">
        <dgm:presLayoutVars>
          <dgm:chPref val="3"/>
        </dgm:presLayoutVars>
      </dgm:prSet>
      <dgm:spPr/>
    </dgm:pt>
    <dgm:pt modelId="{33E8A06C-2435-481A-9B93-C35993784CBB}" type="pres">
      <dgm:prSet presAssocID="{5807B4C5-ABD6-42C4-BE20-E822723C4766}" presName="txFour" presStyleLbl="node4" presStyleIdx="14" presStyleCnt="24">
        <dgm:presLayoutVars>
          <dgm:chPref val="3"/>
        </dgm:presLayoutVars>
      </dgm:prSet>
      <dgm:spPr/>
    </dgm:pt>
    <dgm:pt modelId="{7A9E0701-7609-49C5-B05A-EEE71D8A1670}" type="pres">
      <dgm:prSet presAssocID="{5807B4C5-ABD6-42C4-BE20-E822723C4766}" presName="horzFour" presStyleCnt="0"/>
      <dgm:spPr/>
    </dgm:pt>
    <dgm:pt modelId="{73AB44DA-30A2-474D-808D-B2D211063603}" type="pres">
      <dgm:prSet presAssocID="{2CEC2574-3BF7-410B-99EB-D2AA8E10045A}" presName="sibSpaceFour" presStyleCnt="0"/>
      <dgm:spPr/>
    </dgm:pt>
    <dgm:pt modelId="{45915671-33C9-4D59-9E23-16BABA85AE66}" type="pres">
      <dgm:prSet presAssocID="{09585285-52BD-4687-B56C-E11BD8BE3C3E}" presName="vertFour" presStyleCnt="0">
        <dgm:presLayoutVars>
          <dgm:chPref val="3"/>
        </dgm:presLayoutVars>
      </dgm:prSet>
      <dgm:spPr/>
    </dgm:pt>
    <dgm:pt modelId="{F1BC0E4C-D696-4456-8F0D-BEA6E5EE3CFA}" type="pres">
      <dgm:prSet presAssocID="{09585285-52BD-4687-B56C-E11BD8BE3C3E}" presName="txFour" presStyleLbl="node4" presStyleIdx="15" presStyleCnt="24">
        <dgm:presLayoutVars>
          <dgm:chPref val="3"/>
        </dgm:presLayoutVars>
      </dgm:prSet>
      <dgm:spPr/>
    </dgm:pt>
    <dgm:pt modelId="{6D7EDD5E-F164-417B-AFD0-F81718136B9F}" type="pres">
      <dgm:prSet presAssocID="{09585285-52BD-4687-B56C-E11BD8BE3C3E}" presName="horzFour" presStyleCnt="0"/>
      <dgm:spPr/>
    </dgm:pt>
    <dgm:pt modelId="{F4F567A7-5B48-4EF0-8825-80C992E14B16}" type="pres">
      <dgm:prSet presAssocID="{B386C80F-FAFC-49D2-ACD1-7391EBFCE6EA}" presName="sibSpaceFour" presStyleCnt="0"/>
      <dgm:spPr/>
    </dgm:pt>
    <dgm:pt modelId="{FFAFA089-7E5D-4EFB-9C77-77E112447171}" type="pres">
      <dgm:prSet presAssocID="{A1FC7787-0F9D-46D7-9BED-07D3CB834C80}" presName="vertFour" presStyleCnt="0">
        <dgm:presLayoutVars>
          <dgm:chPref val="3"/>
        </dgm:presLayoutVars>
      </dgm:prSet>
      <dgm:spPr/>
    </dgm:pt>
    <dgm:pt modelId="{6972BD2D-0827-49FE-8C3A-C678F047C6BA}" type="pres">
      <dgm:prSet presAssocID="{A1FC7787-0F9D-46D7-9BED-07D3CB834C80}" presName="txFour" presStyleLbl="node4" presStyleIdx="16" presStyleCnt="24">
        <dgm:presLayoutVars>
          <dgm:chPref val="3"/>
        </dgm:presLayoutVars>
      </dgm:prSet>
      <dgm:spPr/>
    </dgm:pt>
    <dgm:pt modelId="{771B13FD-4BE1-426F-8803-134FB49CB775}" type="pres">
      <dgm:prSet presAssocID="{A1FC7787-0F9D-46D7-9BED-07D3CB834C80}" presName="parTransFour" presStyleCnt="0"/>
      <dgm:spPr/>
    </dgm:pt>
    <dgm:pt modelId="{4823B78A-AF98-4150-A6F8-C265FE1653EC}" type="pres">
      <dgm:prSet presAssocID="{A1FC7787-0F9D-46D7-9BED-07D3CB834C80}" presName="horzFour" presStyleCnt="0"/>
      <dgm:spPr/>
    </dgm:pt>
    <dgm:pt modelId="{1C578919-0F8E-4195-B644-EA79A99C0DAA}" type="pres">
      <dgm:prSet presAssocID="{DA217E91-07C7-4FDC-B0D6-A580EE960EE4}" presName="vertFour" presStyleCnt="0">
        <dgm:presLayoutVars>
          <dgm:chPref val="3"/>
        </dgm:presLayoutVars>
      </dgm:prSet>
      <dgm:spPr/>
    </dgm:pt>
    <dgm:pt modelId="{D51DBFFB-4E1F-4214-AA83-5AEEA33C8BA0}" type="pres">
      <dgm:prSet presAssocID="{DA217E91-07C7-4FDC-B0D6-A580EE960EE4}" presName="txFour" presStyleLbl="node4" presStyleIdx="17" presStyleCnt="24">
        <dgm:presLayoutVars>
          <dgm:chPref val="3"/>
        </dgm:presLayoutVars>
      </dgm:prSet>
      <dgm:spPr/>
    </dgm:pt>
    <dgm:pt modelId="{D822ADE4-6C07-40A0-B5EA-F7B05EEAB8E3}" type="pres">
      <dgm:prSet presAssocID="{DA217E91-07C7-4FDC-B0D6-A580EE960EE4}" presName="horzFour" presStyleCnt="0"/>
      <dgm:spPr/>
    </dgm:pt>
    <dgm:pt modelId="{DB5CA5AD-DF70-4FCE-85E7-D1CC3CBF05F0}" type="pres">
      <dgm:prSet presAssocID="{CF3DB253-5B93-48EC-B135-1AF6A3F50993}" presName="sibSpaceThree" presStyleCnt="0"/>
      <dgm:spPr/>
    </dgm:pt>
    <dgm:pt modelId="{B527071D-6C82-4DDC-95A0-82A212B5AE85}" type="pres">
      <dgm:prSet presAssocID="{ED7F3906-2D7D-4D6D-9A20-A5CCA8D5F51B}" presName="vertThree" presStyleCnt="0"/>
      <dgm:spPr/>
    </dgm:pt>
    <dgm:pt modelId="{91CCD205-472D-4031-A911-13A5B226553B}" type="pres">
      <dgm:prSet presAssocID="{ED7F3906-2D7D-4D6D-9A20-A5CCA8D5F51B}" presName="txThree" presStyleLbl="node3" presStyleIdx="4" presStyleCnt="6">
        <dgm:presLayoutVars>
          <dgm:chPref val="3"/>
        </dgm:presLayoutVars>
      </dgm:prSet>
      <dgm:spPr/>
    </dgm:pt>
    <dgm:pt modelId="{F6053E42-B7A7-4B97-895C-4F189DB41973}" type="pres">
      <dgm:prSet presAssocID="{ED7F3906-2D7D-4D6D-9A20-A5CCA8D5F51B}" presName="parTransThree" presStyleCnt="0"/>
      <dgm:spPr/>
    </dgm:pt>
    <dgm:pt modelId="{82C24F3D-A21F-4B82-A8B4-64F75E8DF3EA}" type="pres">
      <dgm:prSet presAssocID="{ED7F3906-2D7D-4D6D-9A20-A5CCA8D5F51B}" presName="horzThree" presStyleCnt="0"/>
      <dgm:spPr/>
    </dgm:pt>
    <dgm:pt modelId="{5C71D99E-0E24-4F85-A29A-F604243AFDB2}" type="pres">
      <dgm:prSet presAssocID="{B7EB0D46-925A-4C29-91E6-96348C0648AC}" presName="vertFour" presStyleCnt="0">
        <dgm:presLayoutVars>
          <dgm:chPref val="3"/>
        </dgm:presLayoutVars>
      </dgm:prSet>
      <dgm:spPr/>
    </dgm:pt>
    <dgm:pt modelId="{DA8FACC2-7D32-476D-8D2C-BA021054C8B7}" type="pres">
      <dgm:prSet presAssocID="{B7EB0D46-925A-4C29-91E6-96348C0648AC}" presName="txFour" presStyleLbl="node4" presStyleIdx="18" presStyleCnt="24">
        <dgm:presLayoutVars>
          <dgm:chPref val="3"/>
        </dgm:presLayoutVars>
      </dgm:prSet>
      <dgm:spPr/>
    </dgm:pt>
    <dgm:pt modelId="{71C4472C-55B5-428F-87AD-3897B6947186}" type="pres">
      <dgm:prSet presAssocID="{B7EB0D46-925A-4C29-91E6-96348C0648AC}" presName="parTransFour" presStyleCnt="0"/>
      <dgm:spPr/>
    </dgm:pt>
    <dgm:pt modelId="{7B29049B-05CE-49FB-8C03-31E1B5284EB4}" type="pres">
      <dgm:prSet presAssocID="{B7EB0D46-925A-4C29-91E6-96348C0648AC}" presName="horzFour" presStyleCnt="0"/>
      <dgm:spPr/>
    </dgm:pt>
    <dgm:pt modelId="{60D210B8-36B2-47FA-808C-8662D4F4AC13}" type="pres">
      <dgm:prSet presAssocID="{AAE606F8-AE55-4A90-8E2B-044BC3B71AC9}" presName="vertFour" presStyleCnt="0">
        <dgm:presLayoutVars>
          <dgm:chPref val="3"/>
        </dgm:presLayoutVars>
      </dgm:prSet>
      <dgm:spPr/>
    </dgm:pt>
    <dgm:pt modelId="{4CCF252D-5CE3-4039-88D0-C50FC4860664}" type="pres">
      <dgm:prSet presAssocID="{AAE606F8-AE55-4A90-8E2B-044BC3B71AC9}" presName="txFour" presStyleLbl="node4" presStyleIdx="19" presStyleCnt="24">
        <dgm:presLayoutVars>
          <dgm:chPref val="3"/>
        </dgm:presLayoutVars>
      </dgm:prSet>
      <dgm:spPr/>
    </dgm:pt>
    <dgm:pt modelId="{8DE93B71-4F8A-4E9C-8002-411E3B921ED0}" type="pres">
      <dgm:prSet presAssocID="{AAE606F8-AE55-4A90-8E2B-044BC3B71AC9}" presName="horzFour" presStyleCnt="0"/>
      <dgm:spPr/>
    </dgm:pt>
    <dgm:pt modelId="{89D181F4-709B-4EE1-B937-A38FFB194C6A}" type="pres">
      <dgm:prSet presAssocID="{BBB42FDB-A813-433A-A7C5-6CA44CDE8578}" presName="sibSpaceFour" presStyleCnt="0"/>
      <dgm:spPr/>
    </dgm:pt>
    <dgm:pt modelId="{8116BD94-CE5E-4297-A208-E127369748DB}" type="pres">
      <dgm:prSet presAssocID="{5296902A-3314-4177-94CA-6A02FD49B8E4}" presName="vertFour" presStyleCnt="0">
        <dgm:presLayoutVars>
          <dgm:chPref val="3"/>
        </dgm:presLayoutVars>
      </dgm:prSet>
      <dgm:spPr/>
    </dgm:pt>
    <dgm:pt modelId="{154C4521-7872-4918-B588-2C8FD8EA4AE7}" type="pres">
      <dgm:prSet presAssocID="{5296902A-3314-4177-94CA-6A02FD49B8E4}" presName="txFour" presStyleLbl="node4" presStyleIdx="20" presStyleCnt="24">
        <dgm:presLayoutVars>
          <dgm:chPref val="3"/>
        </dgm:presLayoutVars>
      </dgm:prSet>
      <dgm:spPr/>
    </dgm:pt>
    <dgm:pt modelId="{1EC94953-ED9F-4E56-B5BC-A2C3258EEBF7}" type="pres">
      <dgm:prSet presAssocID="{5296902A-3314-4177-94CA-6A02FD49B8E4}" presName="horzFour" presStyleCnt="0"/>
      <dgm:spPr/>
    </dgm:pt>
    <dgm:pt modelId="{F37FEECB-6DEC-4759-8682-2E07AA20EA7D}" type="pres">
      <dgm:prSet presAssocID="{25A01553-2056-416A-A934-832970109AEA}" presName="sibSpaceFour" presStyleCnt="0"/>
      <dgm:spPr/>
    </dgm:pt>
    <dgm:pt modelId="{27A88513-2041-439E-8BC7-6054C84CA3AD}" type="pres">
      <dgm:prSet presAssocID="{249C1B0A-F2EC-499E-BB0A-09070D24A5DC}" presName="vertFour" presStyleCnt="0">
        <dgm:presLayoutVars>
          <dgm:chPref val="3"/>
        </dgm:presLayoutVars>
      </dgm:prSet>
      <dgm:spPr/>
    </dgm:pt>
    <dgm:pt modelId="{AB583A7C-EDB6-4B79-96F1-41E57E1FCEF5}" type="pres">
      <dgm:prSet presAssocID="{249C1B0A-F2EC-499E-BB0A-09070D24A5DC}" presName="txFour" presStyleLbl="node4" presStyleIdx="21" presStyleCnt="24">
        <dgm:presLayoutVars>
          <dgm:chPref val="3"/>
        </dgm:presLayoutVars>
      </dgm:prSet>
      <dgm:spPr/>
    </dgm:pt>
    <dgm:pt modelId="{76A18727-2FD5-40FF-BEE9-EBF75F40F9FB}" type="pres">
      <dgm:prSet presAssocID="{249C1B0A-F2EC-499E-BB0A-09070D24A5DC}" presName="parTransFour" presStyleCnt="0"/>
      <dgm:spPr/>
    </dgm:pt>
    <dgm:pt modelId="{078AB98E-6E0C-4209-99D4-C9BF14DD0F7F}" type="pres">
      <dgm:prSet presAssocID="{249C1B0A-F2EC-499E-BB0A-09070D24A5DC}" presName="horzFour" presStyleCnt="0"/>
      <dgm:spPr/>
    </dgm:pt>
    <dgm:pt modelId="{2D455C9A-C9FC-4B5A-81D9-718D9536AAB2}" type="pres">
      <dgm:prSet presAssocID="{D820E6F0-AD96-456A-AAA8-1725A9448D1D}" presName="vertFour" presStyleCnt="0">
        <dgm:presLayoutVars>
          <dgm:chPref val="3"/>
        </dgm:presLayoutVars>
      </dgm:prSet>
      <dgm:spPr/>
    </dgm:pt>
    <dgm:pt modelId="{A539160D-9E3B-47F9-B11A-E43AECB0C977}" type="pres">
      <dgm:prSet presAssocID="{D820E6F0-AD96-456A-AAA8-1725A9448D1D}" presName="txFour" presStyleLbl="node4" presStyleIdx="22" presStyleCnt="24">
        <dgm:presLayoutVars>
          <dgm:chPref val="3"/>
        </dgm:presLayoutVars>
      </dgm:prSet>
      <dgm:spPr/>
    </dgm:pt>
    <dgm:pt modelId="{DAB092C2-F478-4E8E-9DB5-DA10470B738D}" type="pres">
      <dgm:prSet presAssocID="{D820E6F0-AD96-456A-AAA8-1725A9448D1D}" presName="horzFour" presStyleCnt="0"/>
      <dgm:spPr/>
    </dgm:pt>
    <dgm:pt modelId="{8444F38D-1BD0-4CF3-BCC7-4A8C64EF4487}" type="pres">
      <dgm:prSet presAssocID="{58D87002-7E5D-4AB4-9EDF-161285D1CB28}" presName="sibSpaceFour" presStyleCnt="0"/>
      <dgm:spPr/>
    </dgm:pt>
    <dgm:pt modelId="{3216456A-8C16-473F-9262-9355013507A7}" type="pres">
      <dgm:prSet presAssocID="{5437A258-AB75-47B9-8A46-EBC9351B67C9}" presName="vertFour" presStyleCnt="0">
        <dgm:presLayoutVars>
          <dgm:chPref val="3"/>
        </dgm:presLayoutVars>
      </dgm:prSet>
      <dgm:spPr/>
    </dgm:pt>
    <dgm:pt modelId="{D1587F52-E4A1-4CBE-97B5-6DAF64EA9BED}" type="pres">
      <dgm:prSet presAssocID="{5437A258-AB75-47B9-8A46-EBC9351B67C9}" presName="txFour" presStyleLbl="node4" presStyleIdx="23" presStyleCnt="24">
        <dgm:presLayoutVars>
          <dgm:chPref val="3"/>
        </dgm:presLayoutVars>
      </dgm:prSet>
      <dgm:spPr/>
    </dgm:pt>
    <dgm:pt modelId="{37958E4D-3EB5-48AE-8263-046CAAEFF8D9}" type="pres">
      <dgm:prSet presAssocID="{5437A258-AB75-47B9-8A46-EBC9351B67C9}" presName="horzFour" presStyleCnt="0"/>
      <dgm:spPr/>
    </dgm:pt>
    <dgm:pt modelId="{92739B53-55B4-45BF-8617-1F7387843479}" type="pres">
      <dgm:prSet presAssocID="{41C3BB7A-9F89-470C-AB65-38FC4F3A04B1}" presName="sibSpaceThree" presStyleCnt="0"/>
      <dgm:spPr/>
    </dgm:pt>
    <dgm:pt modelId="{FF5E895B-98AD-4F57-AC70-ADD9196AB76F}" type="pres">
      <dgm:prSet presAssocID="{FB35268F-A190-4AC7-BE7C-3E209549753B}" presName="vertThree" presStyleCnt="0"/>
      <dgm:spPr/>
    </dgm:pt>
    <dgm:pt modelId="{533017C9-AC66-4B9D-9BD3-22728AF2134E}" type="pres">
      <dgm:prSet presAssocID="{FB35268F-A190-4AC7-BE7C-3E209549753B}" presName="txThree" presStyleLbl="node3" presStyleIdx="5" presStyleCnt="6">
        <dgm:presLayoutVars>
          <dgm:chPref val="3"/>
        </dgm:presLayoutVars>
      </dgm:prSet>
      <dgm:spPr/>
    </dgm:pt>
    <dgm:pt modelId="{C7D25A84-6A8C-44AE-BBF5-083BBCC8EABB}" type="pres">
      <dgm:prSet presAssocID="{FB35268F-A190-4AC7-BE7C-3E209549753B}" presName="horzThree" presStyleCnt="0"/>
      <dgm:spPr/>
    </dgm:pt>
  </dgm:ptLst>
  <dgm:cxnLst>
    <dgm:cxn modelId="{D40EEE03-8D62-4383-B921-D851EE16AAC8}" srcId="{56C2E6A8-BFFF-4137-8104-77DF992C230A}" destId="{726A852A-8641-47BD-8CF1-9B0ED0FB01FF}" srcOrd="2" destOrd="0" parTransId="{F6D7D686-0ECD-4C88-87B9-1E6A61AC63EE}" sibTransId="{311B994C-1559-4250-8F52-641FFCFF47C1}"/>
    <dgm:cxn modelId="{2CF18406-AB26-4E39-88A5-CAA6FA37724A}" type="presOf" srcId="{5296902A-3314-4177-94CA-6A02FD49B8E4}" destId="{154C4521-7872-4918-B588-2C8FD8EA4AE7}" srcOrd="0" destOrd="0" presId="urn:microsoft.com/office/officeart/2005/8/layout/hierarchy4"/>
    <dgm:cxn modelId="{81C8EA08-CE9A-485C-96B4-4936D284A224}" srcId="{3F7EF9B6-4675-4ACB-AF8E-3FA4916E981E}" destId="{A1FC7787-0F9D-46D7-9BED-07D3CB834C80}" srcOrd="1" destOrd="0" parTransId="{47A72ACF-123F-4664-B7B5-FD6047399C2F}" sibTransId="{5F63957A-39E1-4167-9F55-4AA3964EDC3F}"/>
    <dgm:cxn modelId="{526F6509-B45A-44A4-B837-61ABC37C85C8}" type="presOf" srcId="{B96A9CB1-B125-49E9-A6C6-76ABE4F0AFF3}" destId="{04735503-F9FB-483C-A62B-A88187CBFED5}" srcOrd="0" destOrd="0" presId="urn:microsoft.com/office/officeart/2005/8/layout/hierarchy4"/>
    <dgm:cxn modelId="{3BB1B20C-BB66-4EEB-AEAC-8F0222C056A8}" type="presOf" srcId="{5437A258-AB75-47B9-8A46-EBC9351B67C9}" destId="{D1587F52-E4A1-4CBE-97B5-6DAF64EA9BED}" srcOrd="0" destOrd="0" presId="urn:microsoft.com/office/officeart/2005/8/layout/hierarchy4"/>
    <dgm:cxn modelId="{68B1590E-74F1-4047-A365-4190C350D78F}" srcId="{249C1B0A-F2EC-499E-BB0A-09070D24A5DC}" destId="{5437A258-AB75-47B9-8A46-EBC9351B67C9}" srcOrd="1" destOrd="0" parTransId="{034ACB0B-9380-454A-8F92-CD7E95F0E9CE}" sibTransId="{182B5B31-3B24-43E8-AEBC-F9DB11875D37}"/>
    <dgm:cxn modelId="{63227817-5158-4D77-9AE2-FBF95C970CF0}" srcId="{56C2E6A8-BFFF-4137-8104-77DF992C230A}" destId="{401DEF61-AC0B-4E17-8C20-D2FA05110D0C}" srcOrd="1" destOrd="0" parTransId="{82171C4E-466C-4A48-AEBA-2A98A4B2497E}" sibTransId="{0007C923-16BB-4FC8-B46A-F40CADCC5DE7}"/>
    <dgm:cxn modelId="{24B6FC18-4588-4118-8B93-32A8DCC49067}" type="presOf" srcId="{B7EB0D46-925A-4C29-91E6-96348C0648AC}" destId="{DA8FACC2-7D32-476D-8D2C-BA021054C8B7}" srcOrd="0" destOrd="0" presId="urn:microsoft.com/office/officeart/2005/8/layout/hierarchy4"/>
    <dgm:cxn modelId="{BF945B1D-68DC-4E77-AC3A-DC652E33006D}" srcId="{A2166C57-4080-4163-8E35-7D510275A084}" destId="{FB35268F-A190-4AC7-BE7C-3E209549753B}" srcOrd="2" destOrd="0" parTransId="{54776F4E-9515-4E98-BFD3-CB8E0F40F96A}" sibTransId="{7A9AB5F4-227E-4E0E-AC45-0F81D072E0CA}"/>
    <dgm:cxn modelId="{C3DB6221-7FBD-42B8-AFD3-52D902A91176}" type="presOf" srcId="{9079990F-E0DB-4E1E-8286-C4EF72D8E0D6}" destId="{4C3BF876-7D6D-4F41-BC1E-E67009863ED5}" srcOrd="0" destOrd="0" presId="urn:microsoft.com/office/officeart/2005/8/layout/hierarchy4"/>
    <dgm:cxn modelId="{E7D44A22-A725-4FE5-935A-F94EDFA9F29D}" type="presOf" srcId="{9EC3739E-B0BD-413B-9539-B541E376A1F8}" destId="{ACD6D2C9-60C9-49BC-ADB5-21670A23713F}" srcOrd="0" destOrd="0" presId="urn:microsoft.com/office/officeart/2005/8/layout/hierarchy4"/>
    <dgm:cxn modelId="{30941424-8BD6-46B7-99DC-84E426012A3F}" srcId="{194207D8-2199-4BA8-A5D2-E143FB8655CC}" destId="{6FDF1873-C145-42E5-AB69-BF380F3D1659}" srcOrd="1" destOrd="0" parTransId="{3BC740AE-F6FF-49AD-91FD-00DC00A9BEAF}" sibTransId="{1CAD8DEF-30AD-44D2-9060-AF43E037951D}"/>
    <dgm:cxn modelId="{5FC70025-A83C-4531-B9EE-A2F42B3B694D}" type="presOf" srcId="{838C3511-73E4-410B-A7D7-1C724F01F1AF}" destId="{9DD273A3-7F1B-4529-8939-717D7E8100C4}" srcOrd="0" destOrd="0" presId="urn:microsoft.com/office/officeart/2005/8/layout/hierarchy4"/>
    <dgm:cxn modelId="{E85B162E-ACB4-486C-ABFE-1DE9482DD546}" type="presOf" srcId="{1C629647-118B-419B-9749-285D07F37EB2}" destId="{4F3ED3C0-F7BA-4942-9035-5153251ACC6D}" srcOrd="0" destOrd="0" presId="urn:microsoft.com/office/officeart/2005/8/layout/hierarchy4"/>
    <dgm:cxn modelId="{F7FE5B2F-A053-4379-BF2F-948705FAD2FF}" type="presOf" srcId="{6FDF1873-C145-42E5-AB69-BF380F3D1659}" destId="{ABA36ABB-AF40-4AF6-A6AD-2A1D9305CAB8}" srcOrd="0" destOrd="0" presId="urn:microsoft.com/office/officeart/2005/8/layout/hierarchy4"/>
    <dgm:cxn modelId="{F6A6B92F-FA21-4F69-98DD-9E458091785B}" type="presOf" srcId="{A1FC7787-0F9D-46D7-9BED-07D3CB834C80}" destId="{6972BD2D-0827-49FE-8C3A-C678F047C6BA}" srcOrd="0" destOrd="0" presId="urn:microsoft.com/office/officeart/2005/8/layout/hierarchy4"/>
    <dgm:cxn modelId="{31EE4632-C5AF-45F4-8810-2FFD8A4092FD}" srcId="{A2166C57-4080-4163-8E35-7D510275A084}" destId="{3F7EF9B6-4675-4ACB-AF8E-3FA4916E981E}" srcOrd="0" destOrd="0" parTransId="{29F1BC97-7870-449C-9720-6E3378982BAA}" sibTransId="{CF3DB253-5B93-48EC-B135-1AF6A3F50993}"/>
    <dgm:cxn modelId="{263CB434-E5CC-48E9-B13E-FCAD97337398}" srcId="{AE504002-6B8F-40E7-94D9-F5B4BEE37857}" destId="{838C3511-73E4-410B-A7D7-1C724F01F1AF}" srcOrd="0" destOrd="0" parTransId="{F0A92126-1A3A-4220-80A2-2C3FF37A1E2D}" sibTransId="{CCE1CFB5-1DC8-4AC9-A035-9EF099DC48D4}"/>
    <dgm:cxn modelId="{CF6D0336-AE51-4633-AA98-EEC17FAE0EFC}" type="presOf" srcId="{A9088BC7-76C0-41FD-B773-C8455366F879}" destId="{26167065-5354-478C-A895-B30D40515649}" srcOrd="0" destOrd="0" presId="urn:microsoft.com/office/officeart/2005/8/layout/hierarchy4"/>
    <dgm:cxn modelId="{D086A05B-B596-468B-8FC0-C334FE8BC1FD}" type="presOf" srcId="{56C2E6A8-BFFF-4137-8104-77DF992C230A}" destId="{D73A8C28-CD42-4239-A4D6-43FAFFCC250B}" srcOrd="0" destOrd="0" presId="urn:microsoft.com/office/officeart/2005/8/layout/hierarchy4"/>
    <dgm:cxn modelId="{920FBB5E-5DD6-41F6-B5CD-B484D87B625C}" type="presOf" srcId="{5807B4C5-ABD6-42C4-BE20-E822723C4766}" destId="{33E8A06C-2435-481A-9B93-C35993784CBB}" srcOrd="0" destOrd="0" presId="urn:microsoft.com/office/officeart/2005/8/layout/hierarchy4"/>
    <dgm:cxn modelId="{3E822961-B0C9-4D7F-9959-F11C7E1BE16A}" type="presOf" srcId="{3661B624-A9BB-4031-B37E-29EC5D26C543}" destId="{1F7AD4E9-0B65-4353-A3F8-E03B17A74923}" srcOrd="0" destOrd="0" presId="urn:microsoft.com/office/officeart/2005/8/layout/hierarchy4"/>
    <dgm:cxn modelId="{CDF75C44-B7B1-4156-AC92-9357496E1005}" srcId="{A0123C67-0107-4919-83DA-1D8C29A25346}" destId="{9079990F-E0DB-4E1E-8286-C4EF72D8E0D6}" srcOrd="0" destOrd="0" parTransId="{735B0D77-1FA6-43AD-AA83-BAE1D5C89CA5}" sibTransId="{CDC6310E-ACFD-4A54-B06C-7AC0442C66BF}"/>
    <dgm:cxn modelId="{9A336264-4D00-4F54-B072-806F150BBDC7}" srcId="{AE504002-6B8F-40E7-94D9-F5B4BEE37857}" destId="{194207D8-2199-4BA8-A5D2-E143FB8655CC}" srcOrd="2" destOrd="0" parTransId="{F3E218F6-6A82-4B11-B439-997ED4DA5223}" sibTransId="{00A8C257-2C53-43F2-9A6F-0A3F0512FFF4}"/>
    <dgm:cxn modelId="{BA362848-3B28-450E-BC14-E73C8138CE4D}" srcId="{249C1B0A-F2EC-499E-BB0A-09070D24A5DC}" destId="{D820E6F0-AD96-456A-AAA8-1725A9448D1D}" srcOrd="0" destOrd="0" parTransId="{3D696D92-0F03-4871-9957-77920F2226FF}" sibTransId="{58D87002-7E5D-4AB4-9EDF-161285D1CB28}"/>
    <dgm:cxn modelId="{24F41369-EEA5-42A7-A0DC-5C17DA942A9F}" type="presOf" srcId="{A2166C57-4080-4163-8E35-7D510275A084}" destId="{4E5B404A-0253-49E6-8AA2-5D484E3C18DE}" srcOrd="0" destOrd="0" presId="urn:microsoft.com/office/officeart/2005/8/layout/hierarchy4"/>
    <dgm:cxn modelId="{F5B61469-3FD4-4FBB-B01F-F9EC4FC9AEA5}" type="presOf" srcId="{FB35268F-A190-4AC7-BE7C-3E209549753B}" destId="{533017C9-AC66-4B9D-9BD3-22728AF2134E}" srcOrd="0" destOrd="0" presId="urn:microsoft.com/office/officeart/2005/8/layout/hierarchy4"/>
    <dgm:cxn modelId="{F733156A-5A5E-4EB7-95A3-25F46A5BF481}" srcId="{A9088BC7-76C0-41FD-B773-C8455366F879}" destId="{A2166C57-4080-4163-8E35-7D510275A084}" srcOrd="1" destOrd="0" parTransId="{01605064-23C9-4A33-8811-14BD0EF1B325}" sibTransId="{27E645BD-639C-4C27-9A83-8A6A34EDE421}"/>
    <dgm:cxn modelId="{F93B096C-3C14-471D-98DC-590EBD8AC53A}" type="presOf" srcId="{B5E546BA-28AF-4402-9779-3B2934C78437}" destId="{DD41B3F1-D57E-4846-A24B-5812D7E33DA0}" srcOrd="0" destOrd="0" presId="urn:microsoft.com/office/officeart/2005/8/layout/hierarchy4"/>
    <dgm:cxn modelId="{DE97356E-F0FF-4E2D-BE29-6A846D77E2A9}" srcId="{6FDF1873-C145-42E5-AB69-BF380F3D1659}" destId="{B5E546BA-28AF-4402-9779-3B2934C78437}" srcOrd="0" destOrd="0" parTransId="{340378AB-1D9C-45AA-84AB-3684F525BE75}" sibTransId="{D021DE76-2168-4EA4-998F-5CAF73CCD54B}"/>
    <dgm:cxn modelId="{3B1AAA6E-8492-403B-8346-7DC6F25C2C23}" type="presOf" srcId="{A0123C67-0107-4919-83DA-1D8C29A25346}" destId="{123BCA86-5D77-4523-9F7C-F6AF3E173961}" srcOrd="0" destOrd="0" presId="urn:microsoft.com/office/officeart/2005/8/layout/hierarchy4"/>
    <dgm:cxn modelId="{4298B270-0D1B-4426-8A7E-3C4DA1BB5590}" srcId="{3661B624-A9BB-4031-B37E-29EC5D26C543}" destId="{D2ABF362-F848-46EF-B8DA-6F9D3FB0F0FB}" srcOrd="1" destOrd="0" parTransId="{024E92B7-5D95-4871-839A-D97AD27E531A}" sibTransId="{B8751389-27A2-49F1-848B-BE631247A527}"/>
    <dgm:cxn modelId="{470F2D73-A1BA-4CF6-A508-D33CCAB8FEF4}" srcId="{3661B624-A9BB-4031-B37E-29EC5D26C543}" destId="{F4FF66BD-86D8-4FC7-984A-279FAA1FA09E}" srcOrd="0" destOrd="0" parTransId="{E5107A21-93BB-490E-BE19-A37C3F62B0CD}" sibTransId="{7FCEB2F3-EE71-4887-A4B4-DB0A107E0426}"/>
    <dgm:cxn modelId="{A0B82774-C58C-49AD-BDA2-7F68F8551CC9}" srcId="{B96A9CB1-B125-49E9-A6C6-76ABE4F0AFF3}" destId="{A9088BC7-76C0-41FD-B773-C8455366F879}" srcOrd="0" destOrd="0" parTransId="{4A47B512-F901-460F-BC3E-4A7BFAFBCB59}" sibTransId="{A7426874-7619-4A6F-BDFD-B28E98122489}"/>
    <dgm:cxn modelId="{83D0C957-5BBB-420D-BB7D-57F9AF34EB39}" srcId="{B7EB0D46-925A-4C29-91E6-96348C0648AC}" destId="{5296902A-3314-4177-94CA-6A02FD49B8E4}" srcOrd="1" destOrd="0" parTransId="{BBD4D74A-0A02-4AA3-A9F3-E06A9A96F836}" sibTransId="{362C4440-BB95-40E7-8FB6-6B808E4863F0}"/>
    <dgm:cxn modelId="{C403D17E-43E3-459E-9A47-B24026FE44CD}" srcId="{A471A850-6D72-4EA2-933E-046AC5290FA4}" destId="{55F84BBF-5E51-4582-B184-9D726D49DB8B}" srcOrd="0" destOrd="0" parTransId="{AC5F35BA-346A-43C0-99CC-E6EF7AE8BF95}" sibTransId="{2BF7F997-3BD1-423C-B4AE-27BE85976FBB}"/>
    <dgm:cxn modelId="{25C17E80-9BF7-46B0-B86C-F4BD235B2CA2}" type="presOf" srcId="{A471A850-6D72-4EA2-933E-046AC5290FA4}" destId="{32B47557-CE3B-45C9-9C69-77E8C3174D19}" srcOrd="0" destOrd="0" presId="urn:microsoft.com/office/officeart/2005/8/layout/hierarchy4"/>
    <dgm:cxn modelId="{5F060F82-6610-4F20-8BD7-C5098A2400C6}" type="presOf" srcId="{401DEF61-AC0B-4E17-8C20-D2FA05110D0C}" destId="{6165AA18-DB71-47B4-B803-AA258F4AB117}" srcOrd="0" destOrd="0" presId="urn:microsoft.com/office/officeart/2005/8/layout/hierarchy4"/>
    <dgm:cxn modelId="{6B7ADE87-5D89-45FC-B23C-5AF7DF7AC1E6}" type="presOf" srcId="{785B0DC8-21EB-4A68-A378-82613FC5E3E8}" destId="{4DD17603-9CE0-4EC0-B2D5-F73BE7336DF8}" srcOrd="0" destOrd="0" presId="urn:microsoft.com/office/officeart/2005/8/layout/hierarchy4"/>
    <dgm:cxn modelId="{3BC3C28C-B6B6-4197-8A99-E6869A2E08EB}" type="presOf" srcId="{D820E6F0-AD96-456A-AAA8-1725A9448D1D}" destId="{A539160D-9E3B-47F9-B11A-E43AECB0C977}" srcOrd="0" destOrd="0" presId="urn:microsoft.com/office/officeart/2005/8/layout/hierarchy4"/>
    <dgm:cxn modelId="{EADD168D-2DE6-46D8-82CA-9815BA20CD99}" srcId="{56C2E6A8-BFFF-4137-8104-77DF992C230A}" destId="{785B0DC8-21EB-4A68-A378-82613FC5E3E8}" srcOrd="0" destOrd="0" parTransId="{3AF6AF97-F76C-4D14-8A34-F8D145D1C343}" sibTransId="{75AFDE85-0868-4BAC-A625-3C8D427395CE}"/>
    <dgm:cxn modelId="{C1382F8F-1DB6-4221-B830-E66D8616CB1B}" type="presOf" srcId="{F4FF66BD-86D8-4FC7-984A-279FAA1FA09E}" destId="{86FC5016-8325-4C99-97F6-B5F5BDD23296}" srcOrd="0" destOrd="0" presId="urn:microsoft.com/office/officeart/2005/8/layout/hierarchy4"/>
    <dgm:cxn modelId="{1E67829F-CB05-40B6-B637-029F586302E1}" srcId="{194207D8-2199-4BA8-A5D2-E143FB8655CC}" destId="{A471A850-6D72-4EA2-933E-046AC5290FA4}" srcOrd="0" destOrd="0" parTransId="{F6FBAD9B-1414-4CCE-AECB-136C34F01322}" sibTransId="{95ADE61D-11A8-4D4A-8265-F20408C9CE7B}"/>
    <dgm:cxn modelId="{B316B3A2-9696-443F-9AB8-023A1512EAA2}" type="presOf" srcId="{726A852A-8641-47BD-8CF1-9B0ED0FB01FF}" destId="{0E479130-0EB9-427F-A78E-5FAA4FE3749E}" srcOrd="0" destOrd="0" presId="urn:microsoft.com/office/officeart/2005/8/layout/hierarchy4"/>
    <dgm:cxn modelId="{9372A1A9-0451-4EEE-A447-E1C3B0279836}" type="presOf" srcId="{AAE606F8-AE55-4A90-8E2B-044BC3B71AC9}" destId="{4CCF252D-5CE3-4039-88D0-C50FC4860664}" srcOrd="0" destOrd="0" presId="urn:microsoft.com/office/officeart/2005/8/layout/hierarchy4"/>
    <dgm:cxn modelId="{89BDB7AB-2618-4A8D-BA63-4E04D619269F}" type="presOf" srcId="{249C1B0A-F2EC-499E-BB0A-09070D24A5DC}" destId="{AB583A7C-EDB6-4B79-96F1-41E57E1FCEF5}" srcOrd="0" destOrd="0" presId="urn:microsoft.com/office/officeart/2005/8/layout/hierarchy4"/>
    <dgm:cxn modelId="{3321F6B1-D33F-482F-A6E0-DE67D388BFAC}" type="presOf" srcId="{55F84BBF-5E51-4582-B184-9D726D49DB8B}" destId="{2834D7E7-FC05-4D10-B426-3722DF0DE33D}" srcOrd="0" destOrd="0" presId="urn:microsoft.com/office/officeart/2005/8/layout/hierarchy4"/>
    <dgm:cxn modelId="{7242E9B3-28FA-4121-A9D0-F9F689CFC761}" srcId="{ED7F3906-2D7D-4D6D-9A20-A5CCA8D5F51B}" destId="{249C1B0A-F2EC-499E-BB0A-09070D24A5DC}" srcOrd="1" destOrd="0" parTransId="{5B196F75-3300-4AE3-BAC0-91166C0670A3}" sibTransId="{04A840EC-87CC-49E0-8C5A-ED1A321FF579}"/>
    <dgm:cxn modelId="{07F8FEBA-E3B4-4932-AFAC-E990316BA552}" srcId="{A9088BC7-76C0-41FD-B773-C8455366F879}" destId="{AE504002-6B8F-40E7-94D9-F5B4BEE37857}" srcOrd="0" destOrd="0" parTransId="{EA3BB1D7-F65B-4175-B6D4-C27105AF3967}" sibTransId="{1EED9560-70A9-4149-913E-C92067CAA021}"/>
    <dgm:cxn modelId="{9BA448BD-F50B-4A85-896C-0345971C9165}" srcId="{B7EB0D46-925A-4C29-91E6-96348C0648AC}" destId="{AAE606F8-AE55-4A90-8E2B-044BC3B71AC9}" srcOrd="0" destOrd="0" parTransId="{9126D567-5EE9-4091-BEF4-0F0AB59C7EA7}" sibTransId="{BBB42FDB-A813-433A-A7C5-6CA44CDE8578}"/>
    <dgm:cxn modelId="{EF84DDC3-70BB-47C6-B33B-2A6534A00128}" srcId="{3F7EF9B6-4675-4ACB-AF8E-3FA4916E981E}" destId="{A0123C67-0107-4919-83DA-1D8C29A25346}" srcOrd="0" destOrd="0" parTransId="{0DF66487-0ED6-497A-8855-1ED66625A4C4}" sibTransId="{B386C80F-FAFC-49D2-ACD1-7391EBFCE6EA}"/>
    <dgm:cxn modelId="{0C8CCCC4-E958-4F24-9A92-60DD1234E8F3}" srcId="{1C629647-118B-419B-9749-285D07F37EB2}" destId="{3661B624-A9BB-4031-B37E-29EC5D26C543}" srcOrd="1" destOrd="0" parTransId="{F1E43DD7-A1B5-4DC4-A081-2366057E67B0}" sibTransId="{DFC6005F-4638-413A-B97F-289745E98BFD}"/>
    <dgm:cxn modelId="{C4CF43C9-8673-45B7-93C9-B734A75415AD}" type="presOf" srcId="{DA217E91-07C7-4FDC-B0D6-A580EE960EE4}" destId="{D51DBFFB-4E1F-4214-AA83-5AEEA33C8BA0}" srcOrd="0" destOrd="0" presId="urn:microsoft.com/office/officeart/2005/8/layout/hierarchy4"/>
    <dgm:cxn modelId="{F02A40D0-12D7-4477-B7C4-C030D41D5D74}" srcId="{A1FC7787-0F9D-46D7-9BED-07D3CB834C80}" destId="{DA217E91-07C7-4FDC-B0D6-A580EE960EE4}" srcOrd="0" destOrd="0" parTransId="{F4C7387C-C77D-472A-ABC7-B5CA2C5078E5}" sibTransId="{1A046AE5-1125-43CE-A7F1-A0F14E92F257}"/>
    <dgm:cxn modelId="{76FE73D4-1ECB-474E-93CF-50731F85D05A}" type="presOf" srcId="{194207D8-2199-4BA8-A5D2-E143FB8655CC}" destId="{C8859355-293F-4B22-8890-6CD902292AD5}" srcOrd="0" destOrd="0" presId="urn:microsoft.com/office/officeart/2005/8/layout/hierarchy4"/>
    <dgm:cxn modelId="{5997E7D6-2E81-45E7-9688-031437A1C9B5}" srcId="{ED7F3906-2D7D-4D6D-9A20-A5CCA8D5F51B}" destId="{B7EB0D46-925A-4C29-91E6-96348C0648AC}" srcOrd="0" destOrd="0" parTransId="{31F2ECB8-3F44-47CB-8D98-7748DC5EAAB4}" sibTransId="{25A01553-2056-416A-A934-832970109AEA}"/>
    <dgm:cxn modelId="{CF3A41DA-A4F4-4DCF-B886-EC730E5F77F8}" srcId="{3661B624-A9BB-4031-B37E-29EC5D26C543}" destId="{9EC3739E-B0BD-413B-9539-B541E376A1F8}" srcOrd="2" destOrd="0" parTransId="{0F01E5CF-EED0-4AE9-8365-372665F3C34B}" sibTransId="{F3D7F297-8E27-4431-8151-E7B64D8400D0}"/>
    <dgm:cxn modelId="{E4B7E5DB-A22F-42F5-A299-C54FEA6C2D0D}" srcId="{AE504002-6B8F-40E7-94D9-F5B4BEE37857}" destId="{1C629647-118B-419B-9749-285D07F37EB2}" srcOrd="1" destOrd="0" parTransId="{1BCAE14B-BFCE-4F3E-909A-8DC05694CC5D}" sibTransId="{DBCDA268-004C-4AB2-845C-ECB2A70C1B49}"/>
    <dgm:cxn modelId="{30702EE0-E2EE-4C7C-A504-8ED62D82EB92}" srcId="{A0123C67-0107-4919-83DA-1D8C29A25346}" destId="{5807B4C5-ABD6-42C4-BE20-E822723C4766}" srcOrd="1" destOrd="0" parTransId="{03579163-70A4-4946-B43E-720F54614256}" sibTransId="{2CEC2574-3BF7-410B-99EB-D2AA8E10045A}"/>
    <dgm:cxn modelId="{0785EBE1-9C10-4A8B-B525-ACD2343FCB03}" type="presOf" srcId="{D2ABF362-F848-46EF-B8DA-6F9D3FB0F0FB}" destId="{D000BC53-BFA0-413E-8656-9DB18F05B1F6}" srcOrd="0" destOrd="0" presId="urn:microsoft.com/office/officeart/2005/8/layout/hierarchy4"/>
    <dgm:cxn modelId="{C46A7AE3-AE0E-41AA-9B8D-77A298E597C6}" srcId="{A0123C67-0107-4919-83DA-1D8C29A25346}" destId="{09585285-52BD-4687-B56C-E11BD8BE3C3E}" srcOrd="2" destOrd="0" parTransId="{6271E7CF-DA36-45DB-B179-4D77047B85BA}" sibTransId="{8A399043-F86B-4FB5-9866-0553CA118665}"/>
    <dgm:cxn modelId="{766407E9-714D-4893-AF9F-88A660DFE756}" type="presOf" srcId="{3F7EF9B6-4675-4ACB-AF8E-3FA4916E981E}" destId="{A181C311-E89D-4D36-93C8-815B501EAD9E}" srcOrd="0" destOrd="0" presId="urn:microsoft.com/office/officeart/2005/8/layout/hierarchy4"/>
    <dgm:cxn modelId="{82A54EEC-255E-452A-9F12-878C6A1D1BA7}" srcId="{A2166C57-4080-4163-8E35-7D510275A084}" destId="{ED7F3906-2D7D-4D6D-9A20-A5CCA8D5F51B}" srcOrd="1" destOrd="0" parTransId="{F505F03F-06CC-42FA-A58B-CB73AF129DB3}" sibTransId="{41C3BB7A-9F89-470C-AB65-38FC4F3A04B1}"/>
    <dgm:cxn modelId="{F25DC7EC-E981-4809-BEC4-536B27D2D36B}" srcId="{1C629647-118B-419B-9749-285D07F37EB2}" destId="{56C2E6A8-BFFF-4137-8104-77DF992C230A}" srcOrd="0" destOrd="0" parTransId="{16E603DF-F71D-4A9C-9592-0640796BD884}" sibTransId="{AFD9A7C4-8D19-46B9-A952-686C105FE9F4}"/>
    <dgm:cxn modelId="{42A2FAEC-3533-44B6-8CB1-06F848789DF0}" type="presOf" srcId="{ED7F3906-2D7D-4D6D-9A20-A5CCA8D5F51B}" destId="{91CCD205-472D-4031-A911-13A5B226553B}" srcOrd="0" destOrd="0" presId="urn:microsoft.com/office/officeart/2005/8/layout/hierarchy4"/>
    <dgm:cxn modelId="{2D4124EF-74B7-4487-AD26-D1D439EF7BC8}" type="presOf" srcId="{AE504002-6B8F-40E7-94D9-F5B4BEE37857}" destId="{42469C55-817D-496D-8537-4741D4C0EBC9}" srcOrd="0" destOrd="0" presId="urn:microsoft.com/office/officeart/2005/8/layout/hierarchy4"/>
    <dgm:cxn modelId="{4FAE58F6-3731-4330-A453-238B7E9DDD10}" type="presOf" srcId="{09585285-52BD-4687-B56C-E11BD8BE3C3E}" destId="{F1BC0E4C-D696-4456-8F0D-BEA6E5EE3CFA}" srcOrd="0" destOrd="0" presId="urn:microsoft.com/office/officeart/2005/8/layout/hierarchy4"/>
    <dgm:cxn modelId="{9BFBF3A4-0134-4EBA-95C2-9FFCA82D8E38}" type="presParOf" srcId="{04735503-F9FB-483C-A62B-A88187CBFED5}" destId="{69F79053-98FC-4C71-BE74-19956F9EA361}" srcOrd="0" destOrd="0" presId="urn:microsoft.com/office/officeart/2005/8/layout/hierarchy4"/>
    <dgm:cxn modelId="{79F8D8BE-DBC7-4CFE-BA92-695C0E1CA21D}" type="presParOf" srcId="{69F79053-98FC-4C71-BE74-19956F9EA361}" destId="{26167065-5354-478C-A895-B30D40515649}" srcOrd="0" destOrd="0" presId="urn:microsoft.com/office/officeart/2005/8/layout/hierarchy4"/>
    <dgm:cxn modelId="{A4000A25-937D-4E1B-997C-C0CF56A7C3DF}" type="presParOf" srcId="{69F79053-98FC-4C71-BE74-19956F9EA361}" destId="{69B38D43-AAA7-4A20-AC33-4C67FD142090}" srcOrd="1" destOrd="0" presId="urn:microsoft.com/office/officeart/2005/8/layout/hierarchy4"/>
    <dgm:cxn modelId="{F9E54F66-C9A1-4DDB-A610-E9F7BBC4FDDA}" type="presParOf" srcId="{69F79053-98FC-4C71-BE74-19956F9EA361}" destId="{31FEE5F3-2AC6-4DBE-8B58-953D8E800AF2}" srcOrd="2" destOrd="0" presId="urn:microsoft.com/office/officeart/2005/8/layout/hierarchy4"/>
    <dgm:cxn modelId="{2C4BD248-2B5D-4A79-9461-F99B73C29542}" type="presParOf" srcId="{31FEE5F3-2AC6-4DBE-8B58-953D8E800AF2}" destId="{138DD830-7EA8-4444-90DC-F5DA824D6DBE}" srcOrd="0" destOrd="0" presId="urn:microsoft.com/office/officeart/2005/8/layout/hierarchy4"/>
    <dgm:cxn modelId="{423EF730-E293-441C-AC54-60AD635B6574}" type="presParOf" srcId="{138DD830-7EA8-4444-90DC-F5DA824D6DBE}" destId="{42469C55-817D-496D-8537-4741D4C0EBC9}" srcOrd="0" destOrd="0" presId="urn:microsoft.com/office/officeart/2005/8/layout/hierarchy4"/>
    <dgm:cxn modelId="{D17DBCEE-664F-4EDB-B0BA-C6456D7AB834}" type="presParOf" srcId="{138DD830-7EA8-4444-90DC-F5DA824D6DBE}" destId="{44150674-4F38-49D3-8EDA-493D94F28A70}" srcOrd="1" destOrd="0" presId="urn:microsoft.com/office/officeart/2005/8/layout/hierarchy4"/>
    <dgm:cxn modelId="{6419CD6E-9162-4CF3-ABAD-8A1000F55E69}" type="presParOf" srcId="{138DD830-7EA8-4444-90DC-F5DA824D6DBE}" destId="{0BF8291F-3A45-4717-93F5-BC58DE581CCD}" srcOrd="2" destOrd="0" presId="urn:microsoft.com/office/officeart/2005/8/layout/hierarchy4"/>
    <dgm:cxn modelId="{275693D2-B40B-4016-8C96-549960BD1BB4}" type="presParOf" srcId="{0BF8291F-3A45-4717-93F5-BC58DE581CCD}" destId="{8023F393-3F0D-407D-83BA-217223ED9333}" srcOrd="0" destOrd="0" presId="urn:microsoft.com/office/officeart/2005/8/layout/hierarchy4"/>
    <dgm:cxn modelId="{210763D4-BFE6-4356-AA8A-2A061E9AD120}" type="presParOf" srcId="{8023F393-3F0D-407D-83BA-217223ED9333}" destId="{9DD273A3-7F1B-4529-8939-717D7E8100C4}" srcOrd="0" destOrd="0" presId="urn:microsoft.com/office/officeart/2005/8/layout/hierarchy4"/>
    <dgm:cxn modelId="{1C05B49B-23A6-45CC-BBF8-27D7B5F4F631}" type="presParOf" srcId="{8023F393-3F0D-407D-83BA-217223ED9333}" destId="{E597914B-DBF2-4F1F-81AE-BD4E024CC737}" srcOrd="1" destOrd="0" presId="urn:microsoft.com/office/officeart/2005/8/layout/hierarchy4"/>
    <dgm:cxn modelId="{668E4FD1-1660-47F3-8845-72F88D46E2D4}" type="presParOf" srcId="{0BF8291F-3A45-4717-93F5-BC58DE581CCD}" destId="{00F3378F-29B3-4E86-9759-922C5491F9FC}" srcOrd="1" destOrd="0" presId="urn:microsoft.com/office/officeart/2005/8/layout/hierarchy4"/>
    <dgm:cxn modelId="{D799BBBC-3B21-4334-9186-1CED80152338}" type="presParOf" srcId="{0BF8291F-3A45-4717-93F5-BC58DE581CCD}" destId="{E5D4799C-4A1B-4A5C-B0DF-F61AB0B5D2B6}" srcOrd="2" destOrd="0" presId="urn:microsoft.com/office/officeart/2005/8/layout/hierarchy4"/>
    <dgm:cxn modelId="{D35F879D-96C6-4378-9C7A-650B16772F1D}" type="presParOf" srcId="{E5D4799C-4A1B-4A5C-B0DF-F61AB0B5D2B6}" destId="{4F3ED3C0-F7BA-4942-9035-5153251ACC6D}" srcOrd="0" destOrd="0" presId="urn:microsoft.com/office/officeart/2005/8/layout/hierarchy4"/>
    <dgm:cxn modelId="{7BA88139-998A-4B32-8DD1-46EF7BDAB6FA}" type="presParOf" srcId="{E5D4799C-4A1B-4A5C-B0DF-F61AB0B5D2B6}" destId="{E27F7F71-07F9-4AD7-9802-B28587F7C7C6}" srcOrd="1" destOrd="0" presId="urn:microsoft.com/office/officeart/2005/8/layout/hierarchy4"/>
    <dgm:cxn modelId="{BCDED49D-3FE3-47DE-AA85-91AF41AFCB6D}" type="presParOf" srcId="{E5D4799C-4A1B-4A5C-B0DF-F61AB0B5D2B6}" destId="{863C4D7E-6583-4F17-A62D-3B8D659D2982}" srcOrd="2" destOrd="0" presId="urn:microsoft.com/office/officeart/2005/8/layout/hierarchy4"/>
    <dgm:cxn modelId="{48B3A06B-200C-4F69-9459-ABD91CC6DB51}" type="presParOf" srcId="{863C4D7E-6583-4F17-A62D-3B8D659D2982}" destId="{40011467-160E-4691-AA6B-C2D1DA6D090C}" srcOrd="0" destOrd="0" presId="urn:microsoft.com/office/officeart/2005/8/layout/hierarchy4"/>
    <dgm:cxn modelId="{84156335-EF8C-43B7-9473-1D12498416B5}" type="presParOf" srcId="{40011467-160E-4691-AA6B-C2D1DA6D090C}" destId="{D73A8C28-CD42-4239-A4D6-43FAFFCC250B}" srcOrd="0" destOrd="0" presId="urn:microsoft.com/office/officeart/2005/8/layout/hierarchy4"/>
    <dgm:cxn modelId="{603807B9-5949-48D1-A354-D94D09FD3926}" type="presParOf" srcId="{40011467-160E-4691-AA6B-C2D1DA6D090C}" destId="{8A49BD5D-2C76-4900-9BE9-AC3450229150}" srcOrd="1" destOrd="0" presId="urn:microsoft.com/office/officeart/2005/8/layout/hierarchy4"/>
    <dgm:cxn modelId="{0EBE2924-3736-4B8D-8F0A-12A520879842}" type="presParOf" srcId="{40011467-160E-4691-AA6B-C2D1DA6D090C}" destId="{A6C1D8F6-167B-469A-B422-A4BFCC093832}" srcOrd="2" destOrd="0" presId="urn:microsoft.com/office/officeart/2005/8/layout/hierarchy4"/>
    <dgm:cxn modelId="{FCDCEB95-1AB3-4436-AFCD-ACF44567C6FE}" type="presParOf" srcId="{A6C1D8F6-167B-469A-B422-A4BFCC093832}" destId="{26D9A478-4581-4D6E-B21D-7C11FD26F1F4}" srcOrd="0" destOrd="0" presId="urn:microsoft.com/office/officeart/2005/8/layout/hierarchy4"/>
    <dgm:cxn modelId="{D8FD12AC-45E2-4AA4-A151-5C6B9CA5D710}" type="presParOf" srcId="{26D9A478-4581-4D6E-B21D-7C11FD26F1F4}" destId="{4DD17603-9CE0-4EC0-B2D5-F73BE7336DF8}" srcOrd="0" destOrd="0" presId="urn:microsoft.com/office/officeart/2005/8/layout/hierarchy4"/>
    <dgm:cxn modelId="{8A4F2BDD-AFD6-451A-90F2-A5435FC9861E}" type="presParOf" srcId="{26D9A478-4581-4D6E-B21D-7C11FD26F1F4}" destId="{387795C7-3505-46AB-B25D-080D395A8F1D}" srcOrd="1" destOrd="0" presId="urn:microsoft.com/office/officeart/2005/8/layout/hierarchy4"/>
    <dgm:cxn modelId="{105B7181-E359-4CE8-89C7-F6164C8C589C}" type="presParOf" srcId="{A6C1D8F6-167B-469A-B422-A4BFCC093832}" destId="{95C0188C-D9B9-454B-A311-9C93BD77219D}" srcOrd="1" destOrd="0" presId="urn:microsoft.com/office/officeart/2005/8/layout/hierarchy4"/>
    <dgm:cxn modelId="{8467F789-E031-4CB7-AA3F-53C5E7DE807A}" type="presParOf" srcId="{A6C1D8F6-167B-469A-B422-A4BFCC093832}" destId="{87ED55DE-4A69-4984-82E5-9FEAAEB94B22}" srcOrd="2" destOrd="0" presId="urn:microsoft.com/office/officeart/2005/8/layout/hierarchy4"/>
    <dgm:cxn modelId="{56F47703-B874-4044-8E09-4A4B2172B1FB}" type="presParOf" srcId="{87ED55DE-4A69-4984-82E5-9FEAAEB94B22}" destId="{6165AA18-DB71-47B4-B803-AA258F4AB117}" srcOrd="0" destOrd="0" presId="urn:microsoft.com/office/officeart/2005/8/layout/hierarchy4"/>
    <dgm:cxn modelId="{A7917EB3-19D5-4203-8D2A-826EE2293528}" type="presParOf" srcId="{87ED55DE-4A69-4984-82E5-9FEAAEB94B22}" destId="{9BBAE204-B072-4C78-B57A-9B02CBC71807}" srcOrd="1" destOrd="0" presId="urn:microsoft.com/office/officeart/2005/8/layout/hierarchy4"/>
    <dgm:cxn modelId="{AD2E9D31-D97F-402C-9040-EA9442B1B103}" type="presParOf" srcId="{A6C1D8F6-167B-469A-B422-A4BFCC093832}" destId="{8C3D5E5C-38B7-42E1-AF61-C61F9E0EB9E9}" srcOrd="3" destOrd="0" presId="urn:microsoft.com/office/officeart/2005/8/layout/hierarchy4"/>
    <dgm:cxn modelId="{0067708F-B28C-42ED-91E6-6E00FD9BBC17}" type="presParOf" srcId="{A6C1D8F6-167B-469A-B422-A4BFCC093832}" destId="{58DA7529-447A-4709-8102-1D1398577222}" srcOrd="4" destOrd="0" presId="urn:microsoft.com/office/officeart/2005/8/layout/hierarchy4"/>
    <dgm:cxn modelId="{0372DFCF-87F8-4AE8-A915-421D1F902FD2}" type="presParOf" srcId="{58DA7529-447A-4709-8102-1D1398577222}" destId="{0E479130-0EB9-427F-A78E-5FAA4FE3749E}" srcOrd="0" destOrd="0" presId="urn:microsoft.com/office/officeart/2005/8/layout/hierarchy4"/>
    <dgm:cxn modelId="{FFD4B176-F735-4362-924A-EDBFD395D0A3}" type="presParOf" srcId="{58DA7529-447A-4709-8102-1D1398577222}" destId="{F5857EFA-913A-47F8-947D-01429F32AF8E}" srcOrd="1" destOrd="0" presId="urn:microsoft.com/office/officeart/2005/8/layout/hierarchy4"/>
    <dgm:cxn modelId="{2BE95A02-3250-41CD-A0BA-A9D2C525B542}" type="presParOf" srcId="{863C4D7E-6583-4F17-A62D-3B8D659D2982}" destId="{EC7AEAE6-193A-489F-BAC5-A86E5E65F7F0}" srcOrd="1" destOrd="0" presId="urn:microsoft.com/office/officeart/2005/8/layout/hierarchy4"/>
    <dgm:cxn modelId="{B44960C5-1D15-40E2-9189-4CD610EA9837}" type="presParOf" srcId="{863C4D7E-6583-4F17-A62D-3B8D659D2982}" destId="{287E7288-6AA8-49E5-A4F6-53A208F763AF}" srcOrd="2" destOrd="0" presId="urn:microsoft.com/office/officeart/2005/8/layout/hierarchy4"/>
    <dgm:cxn modelId="{0E49FB0C-B623-44DE-8307-227A7559FEF9}" type="presParOf" srcId="{287E7288-6AA8-49E5-A4F6-53A208F763AF}" destId="{1F7AD4E9-0B65-4353-A3F8-E03B17A74923}" srcOrd="0" destOrd="0" presId="urn:microsoft.com/office/officeart/2005/8/layout/hierarchy4"/>
    <dgm:cxn modelId="{95BE9A72-F8EA-4229-A944-B8FC3A3399E3}" type="presParOf" srcId="{287E7288-6AA8-49E5-A4F6-53A208F763AF}" destId="{D92DC144-9F73-45EB-B34C-CA4F7B37AC65}" srcOrd="1" destOrd="0" presId="urn:microsoft.com/office/officeart/2005/8/layout/hierarchy4"/>
    <dgm:cxn modelId="{06EA364F-2694-4CF6-9CB9-BCA20B287893}" type="presParOf" srcId="{287E7288-6AA8-49E5-A4F6-53A208F763AF}" destId="{0BBBA576-F2A8-4D18-93BC-976CFA5F5BBF}" srcOrd="2" destOrd="0" presId="urn:microsoft.com/office/officeart/2005/8/layout/hierarchy4"/>
    <dgm:cxn modelId="{2609331D-E26F-4E2D-B1F2-CE76E53BBF05}" type="presParOf" srcId="{0BBBA576-F2A8-4D18-93BC-976CFA5F5BBF}" destId="{07308771-CE06-4F18-A0EA-9FA78E91E208}" srcOrd="0" destOrd="0" presId="urn:microsoft.com/office/officeart/2005/8/layout/hierarchy4"/>
    <dgm:cxn modelId="{BB29A58A-5DE7-4718-A0B2-369A49DC1656}" type="presParOf" srcId="{07308771-CE06-4F18-A0EA-9FA78E91E208}" destId="{86FC5016-8325-4C99-97F6-B5F5BDD23296}" srcOrd="0" destOrd="0" presId="urn:microsoft.com/office/officeart/2005/8/layout/hierarchy4"/>
    <dgm:cxn modelId="{9AB55D45-7D1D-47CD-9441-048F7A799475}" type="presParOf" srcId="{07308771-CE06-4F18-A0EA-9FA78E91E208}" destId="{99E0576C-5451-416E-8811-00EB1A50A71A}" srcOrd="1" destOrd="0" presId="urn:microsoft.com/office/officeart/2005/8/layout/hierarchy4"/>
    <dgm:cxn modelId="{9353BE54-0462-4208-A22B-F12F342005C0}" type="presParOf" srcId="{0BBBA576-F2A8-4D18-93BC-976CFA5F5BBF}" destId="{1BD32308-D43F-4334-9432-85EA844B0B25}" srcOrd="1" destOrd="0" presId="urn:microsoft.com/office/officeart/2005/8/layout/hierarchy4"/>
    <dgm:cxn modelId="{A4117E9E-86D3-4709-B8B8-C3B5C3800928}" type="presParOf" srcId="{0BBBA576-F2A8-4D18-93BC-976CFA5F5BBF}" destId="{764E5F01-0445-4738-ABF4-A00C90B68FA4}" srcOrd="2" destOrd="0" presId="urn:microsoft.com/office/officeart/2005/8/layout/hierarchy4"/>
    <dgm:cxn modelId="{A4A1C0DE-2417-40E5-80C7-BF9D732F47E2}" type="presParOf" srcId="{764E5F01-0445-4738-ABF4-A00C90B68FA4}" destId="{D000BC53-BFA0-413E-8656-9DB18F05B1F6}" srcOrd="0" destOrd="0" presId="urn:microsoft.com/office/officeart/2005/8/layout/hierarchy4"/>
    <dgm:cxn modelId="{E1A88515-FE2C-4BF1-A26C-1879CB8CE15C}" type="presParOf" srcId="{764E5F01-0445-4738-ABF4-A00C90B68FA4}" destId="{27AED931-6FFA-4CE3-971E-9538CE787868}" srcOrd="1" destOrd="0" presId="urn:microsoft.com/office/officeart/2005/8/layout/hierarchy4"/>
    <dgm:cxn modelId="{4F660671-4725-48BC-AE55-05A10C125BAD}" type="presParOf" srcId="{0BBBA576-F2A8-4D18-93BC-976CFA5F5BBF}" destId="{DE77C21C-CC06-4F4C-921C-57F4B5065E5F}" srcOrd="3" destOrd="0" presId="urn:microsoft.com/office/officeart/2005/8/layout/hierarchy4"/>
    <dgm:cxn modelId="{A2743B91-9388-46CF-8D82-C0F06015AC9E}" type="presParOf" srcId="{0BBBA576-F2A8-4D18-93BC-976CFA5F5BBF}" destId="{17BB1750-4A81-462A-A48E-D51CD20857C1}" srcOrd="4" destOrd="0" presId="urn:microsoft.com/office/officeart/2005/8/layout/hierarchy4"/>
    <dgm:cxn modelId="{A6BA2534-D7B3-40CF-A4EB-F4D1EAFB6C52}" type="presParOf" srcId="{17BB1750-4A81-462A-A48E-D51CD20857C1}" destId="{ACD6D2C9-60C9-49BC-ADB5-21670A23713F}" srcOrd="0" destOrd="0" presId="urn:microsoft.com/office/officeart/2005/8/layout/hierarchy4"/>
    <dgm:cxn modelId="{6FB6F4D7-5E10-40ED-8F30-ADE9B7F5104B}" type="presParOf" srcId="{17BB1750-4A81-462A-A48E-D51CD20857C1}" destId="{B692C43A-DDB3-4486-848E-A11CF22A7D78}" srcOrd="1" destOrd="0" presId="urn:microsoft.com/office/officeart/2005/8/layout/hierarchy4"/>
    <dgm:cxn modelId="{CCC41CE4-F179-4043-83F4-6AD9474BAEBE}" type="presParOf" srcId="{0BF8291F-3A45-4717-93F5-BC58DE581CCD}" destId="{796371A8-E105-43BE-BABC-054B765104AE}" srcOrd="3" destOrd="0" presId="urn:microsoft.com/office/officeart/2005/8/layout/hierarchy4"/>
    <dgm:cxn modelId="{BB82D5C7-7E89-4F76-9506-3298FE28D1C3}" type="presParOf" srcId="{0BF8291F-3A45-4717-93F5-BC58DE581CCD}" destId="{DC925DC0-D8BF-43FC-ACAF-E846885FB92E}" srcOrd="4" destOrd="0" presId="urn:microsoft.com/office/officeart/2005/8/layout/hierarchy4"/>
    <dgm:cxn modelId="{09E9AD82-35A6-49FA-9615-1D200AD0B936}" type="presParOf" srcId="{DC925DC0-D8BF-43FC-ACAF-E846885FB92E}" destId="{C8859355-293F-4B22-8890-6CD902292AD5}" srcOrd="0" destOrd="0" presId="urn:microsoft.com/office/officeart/2005/8/layout/hierarchy4"/>
    <dgm:cxn modelId="{ACFCCE4F-205B-4435-8C74-EF189905B1C2}" type="presParOf" srcId="{DC925DC0-D8BF-43FC-ACAF-E846885FB92E}" destId="{DFBE8E56-4FE6-4448-BA86-DBB547C55E16}" srcOrd="1" destOrd="0" presId="urn:microsoft.com/office/officeart/2005/8/layout/hierarchy4"/>
    <dgm:cxn modelId="{5B4BE4B2-A9BE-4708-B104-100B1C6EAB66}" type="presParOf" srcId="{DC925DC0-D8BF-43FC-ACAF-E846885FB92E}" destId="{256F4176-05C9-422E-B5E3-242322094E7D}" srcOrd="2" destOrd="0" presId="urn:microsoft.com/office/officeart/2005/8/layout/hierarchy4"/>
    <dgm:cxn modelId="{2F33D60C-DE36-4593-B508-E4B5B7B04357}" type="presParOf" srcId="{256F4176-05C9-422E-B5E3-242322094E7D}" destId="{16A104AD-185A-4380-B65C-36C38192C97B}" srcOrd="0" destOrd="0" presId="urn:microsoft.com/office/officeart/2005/8/layout/hierarchy4"/>
    <dgm:cxn modelId="{58D53AEA-BEE4-4C58-AE99-19B48924A3D1}" type="presParOf" srcId="{16A104AD-185A-4380-B65C-36C38192C97B}" destId="{32B47557-CE3B-45C9-9C69-77E8C3174D19}" srcOrd="0" destOrd="0" presId="urn:microsoft.com/office/officeart/2005/8/layout/hierarchy4"/>
    <dgm:cxn modelId="{80694C6B-727D-4C32-87EE-3A4BBC462025}" type="presParOf" srcId="{16A104AD-185A-4380-B65C-36C38192C97B}" destId="{48D9E030-D53F-4D05-A841-063963266E98}" srcOrd="1" destOrd="0" presId="urn:microsoft.com/office/officeart/2005/8/layout/hierarchy4"/>
    <dgm:cxn modelId="{6468F416-8E12-4C50-B807-4182B6C221B8}" type="presParOf" srcId="{16A104AD-185A-4380-B65C-36C38192C97B}" destId="{01E6E806-A9D9-4D30-A818-756B1A751E56}" srcOrd="2" destOrd="0" presId="urn:microsoft.com/office/officeart/2005/8/layout/hierarchy4"/>
    <dgm:cxn modelId="{2A3E2796-52D0-4569-A3F1-E3F61597D7CF}" type="presParOf" srcId="{01E6E806-A9D9-4D30-A818-756B1A751E56}" destId="{031EFFF9-288B-417F-8F5F-7C031A47C8D6}" srcOrd="0" destOrd="0" presId="urn:microsoft.com/office/officeart/2005/8/layout/hierarchy4"/>
    <dgm:cxn modelId="{4C8FED8B-EF7D-4D1A-A3FD-CEE31479EDAC}" type="presParOf" srcId="{031EFFF9-288B-417F-8F5F-7C031A47C8D6}" destId="{2834D7E7-FC05-4D10-B426-3722DF0DE33D}" srcOrd="0" destOrd="0" presId="urn:microsoft.com/office/officeart/2005/8/layout/hierarchy4"/>
    <dgm:cxn modelId="{4545C438-5282-46E8-B514-3F90A03DA043}" type="presParOf" srcId="{031EFFF9-288B-417F-8F5F-7C031A47C8D6}" destId="{42A0E64B-3ED2-48CA-8D2D-2964AF90300C}" srcOrd="1" destOrd="0" presId="urn:microsoft.com/office/officeart/2005/8/layout/hierarchy4"/>
    <dgm:cxn modelId="{F2F915F0-856B-46FE-BF0C-1F5C05231746}" type="presParOf" srcId="{256F4176-05C9-422E-B5E3-242322094E7D}" destId="{0CF7BF25-615B-4D13-9DF6-F96B98DD3CDA}" srcOrd="1" destOrd="0" presId="urn:microsoft.com/office/officeart/2005/8/layout/hierarchy4"/>
    <dgm:cxn modelId="{A72459C1-58FA-4EE6-B78E-995FDB6BB8DC}" type="presParOf" srcId="{256F4176-05C9-422E-B5E3-242322094E7D}" destId="{36B94C24-6149-4ADD-A75D-8C027F73F2B9}" srcOrd="2" destOrd="0" presId="urn:microsoft.com/office/officeart/2005/8/layout/hierarchy4"/>
    <dgm:cxn modelId="{A26655C3-11AE-429D-BA15-544C5C2CB495}" type="presParOf" srcId="{36B94C24-6149-4ADD-A75D-8C027F73F2B9}" destId="{ABA36ABB-AF40-4AF6-A6AD-2A1D9305CAB8}" srcOrd="0" destOrd="0" presId="urn:microsoft.com/office/officeart/2005/8/layout/hierarchy4"/>
    <dgm:cxn modelId="{12AD717D-91B9-4E22-8D2C-89B7C152F717}" type="presParOf" srcId="{36B94C24-6149-4ADD-A75D-8C027F73F2B9}" destId="{C284D149-9266-4333-9CBC-4C79DF6DA6D8}" srcOrd="1" destOrd="0" presId="urn:microsoft.com/office/officeart/2005/8/layout/hierarchy4"/>
    <dgm:cxn modelId="{215E1A7C-6669-481A-B043-F123AC239792}" type="presParOf" srcId="{36B94C24-6149-4ADD-A75D-8C027F73F2B9}" destId="{DEC955C6-3164-4895-904C-A81ABA4F46CE}" srcOrd="2" destOrd="0" presId="urn:microsoft.com/office/officeart/2005/8/layout/hierarchy4"/>
    <dgm:cxn modelId="{FFB059BC-B4B2-45A6-9505-DDF46E928474}" type="presParOf" srcId="{DEC955C6-3164-4895-904C-A81ABA4F46CE}" destId="{B61FAC5D-9802-4F0C-B229-A147F8F47AB3}" srcOrd="0" destOrd="0" presId="urn:microsoft.com/office/officeart/2005/8/layout/hierarchy4"/>
    <dgm:cxn modelId="{5AB3CB04-DE97-4516-A685-AA13ED9DB86E}" type="presParOf" srcId="{B61FAC5D-9802-4F0C-B229-A147F8F47AB3}" destId="{DD41B3F1-D57E-4846-A24B-5812D7E33DA0}" srcOrd="0" destOrd="0" presId="urn:microsoft.com/office/officeart/2005/8/layout/hierarchy4"/>
    <dgm:cxn modelId="{B07EA905-BF0D-42FD-B21F-A147B2FA0E76}" type="presParOf" srcId="{B61FAC5D-9802-4F0C-B229-A147F8F47AB3}" destId="{AF6E1479-9723-4FA8-9917-4A3C591C08D2}" srcOrd="1" destOrd="0" presId="urn:microsoft.com/office/officeart/2005/8/layout/hierarchy4"/>
    <dgm:cxn modelId="{6140F91C-0F2E-4A38-85AE-36CB12CFC250}" type="presParOf" srcId="{31FEE5F3-2AC6-4DBE-8B58-953D8E800AF2}" destId="{74C0E613-DD56-48E6-9BA9-300F49056858}" srcOrd="1" destOrd="0" presId="urn:microsoft.com/office/officeart/2005/8/layout/hierarchy4"/>
    <dgm:cxn modelId="{BA1693A4-1763-41C4-AC8F-4D8DA9F54599}" type="presParOf" srcId="{31FEE5F3-2AC6-4DBE-8B58-953D8E800AF2}" destId="{1B3870BC-D8FB-4EB7-A07D-31CC320B3BD0}" srcOrd="2" destOrd="0" presId="urn:microsoft.com/office/officeart/2005/8/layout/hierarchy4"/>
    <dgm:cxn modelId="{7BEC9939-2333-40B7-AD83-DE7BDD13841E}" type="presParOf" srcId="{1B3870BC-D8FB-4EB7-A07D-31CC320B3BD0}" destId="{4E5B404A-0253-49E6-8AA2-5D484E3C18DE}" srcOrd="0" destOrd="0" presId="urn:microsoft.com/office/officeart/2005/8/layout/hierarchy4"/>
    <dgm:cxn modelId="{3660CA73-5F98-400B-9D4C-9443F3CB62B0}" type="presParOf" srcId="{1B3870BC-D8FB-4EB7-A07D-31CC320B3BD0}" destId="{2FBF25F5-399A-45AF-82D0-86C25F9B0F4A}" srcOrd="1" destOrd="0" presId="urn:microsoft.com/office/officeart/2005/8/layout/hierarchy4"/>
    <dgm:cxn modelId="{C39BB24D-C828-4973-A844-CDA8D361627E}" type="presParOf" srcId="{1B3870BC-D8FB-4EB7-A07D-31CC320B3BD0}" destId="{8857EE2E-AFCB-4397-AADC-47112E1D877E}" srcOrd="2" destOrd="0" presId="urn:microsoft.com/office/officeart/2005/8/layout/hierarchy4"/>
    <dgm:cxn modelId="{9D0820FC-70AB-47CF-BD47-3D8C9C3A3151}" type="presParOf" srcId="{8857EE2E-AFCB-4397-AADC-47112E1D877E}" destId="{BF53A438-55BE-4384-9CB5-E12E11D19274}" srcOrd="0" destOrd="0" presId="urn:microsoft.com/office/officeart/2005/8/layout/hierarchy4"/>
    <dgm:cxn modelId="{1104D63D-09E2-407B-8F95-69B5E5A69D43}" type="presParOf" srcId="{BF53A438-55BE-4384-9CB5-E12E11D19274}" destId="{A181C311-E89D-4D36-93C8-815B501EAD9E}" srcOrd="0" destOrd="0" presId="urn:microsoft.com/office/officeart/2005/8/layout/hierarchy4"/>
    <dgm:cxn modelId="{BB58090A-D0A8-4A48-8A8F-D675415AF806}" type="presParOf" srcId="{BF53A438-55BE-4384-9CB5-E12E11D19274}" destId="{4DD3E8B1-6DD4-4916-9DDC-A69AB0A0ABDA}" srcOrd="1" destOrd="0" presId="urn:microsoft.com/office/officeart/2005/8/layout/hierarchy4"/>
    <dgm:cxn modelId="{9FD88BE2-5DC2-44FA-A5ED-98E2DCC25CD8}" type="presParOf" srcId="{BF53A438-55BE-4384-9CB5-E12E11D19274}" destId="{CF42D01F-95A2-41F1-9189-D644E48FFA5C}" srcOrd="2" destOrd="0" presId="urn:microsoft.com/office/officeart/2005/8/layout/hierarchy4"/>
    <dgm:cxn modelId="{E07CD57D-0211-48AE-8FFA-203911DD7A58}" type="presParOf" srcId="{CF42D01F-95A2-41F1-9189-D644E48FFA5C}" destId="{4EC1E0E4-855B-4EFD-9C1A-DA6FA38CE5F7}" srcOrd="0" destOrd="0" presId="urn:microsoft.com/office/officeart/2005/8/layout/hierarchy4"/>
    <dgm:cxn modelId="{380C75C4-5804-49FF-A0BF-2A587FA4E489}" type="presParOf" srcId="{4EC1E0E4-855B-4EFD-9C1A-DA6FA38CE5F7}" destId="{123BCA86-5D77-4523-9F7C-F6AF3E173961}" srcOrd="0" destOrd="0" presId="urn:microsoft.com/office/officeart/2005/8/layout/hierarchy4"/>
    <dgm:cxn modelId="{329AB162-36AD-461A-9FF2-FCB113EE6480}" type="presParOf" srcId="{4EC1E0E4-855B-4EFD-9C1A-DA6FA38CE5F7}" destId="{492617C6-F71D-42FE-808D-07E351293548}" srcOrd="1" destOrd="0" presId="urn:microsoft.com/office/officeart/2005/8/layout/hierarchy4"/>
    <dgm:cxn modelId="{7C70A09C-4FE0-4906-AD99-84FAF95D1265}" type="presParOf" srcId="{4EC1E0E4-855B-4EFD-9C1A-DA6FA38CE5F7}" destId="{D52915E5-36B7-4939-9016-2CA51D1286CE}" srcOrd="2" destOrd="0" presId="urn:microsoft.com/office/officeart/2005/8/layout/hierarchy4"/>
    <dgm:cxn modelId="{7C1F750D-7E4D-49AF-A560-873784DAF1AD}" type="presParOf" srcId="{D52915E5-36B7-4939-9016-2CA51D1286CE}" destId="{FD5EA2AB-9FDD-460E-90DA-BDC11AEC77B1}" srcOrd="0" destOrd="0" presId="urn:microsoft.com/office/officeart/2005/8/layout/hierarchy4"/>
    <dgm:cxn modelId="{1E685A03-812F-4895-930A-D1ACB1502653}" type="presParOf" srcId="{FD5EA2AB-9FDD-460E-90DA-BDC11AEC77B1}" destId="{4C3BF876-7D6D-4F41-BC1E-E67009863ED5}" srcOrd="0" destOrd="0" presId="urn:microsoft.com/office/officeart/2005/8/layout/hierarchy4"/>
    <dgm:cxn modelId="{BECC2031-A550-48DD-99C7-D4BFCF123FD3}" type="presParOf" srcId="{FD5EA2AB-9FDD-460E-90DA-BDC11AEC77B1}" destId="{B00A1BE7-3185-4AE9-BB45-31282DB7FF37}" srcOrd="1" destOrd="0" presId="urn:microsoft.com/office/officeart/2005/8/layout/hierarchy4"/>
    <dgm:cxn modelId="{881FC1CD-209B-46BE-BD41-8A7C4DB0AEDE}" type="presParOf" srcId="{D52915E5-36B7-4939-9016-2CA51D1286CE}" destId="{B14C9CC7-61D7-4476-A02A-31AED3CF7F26}" srcOrd="1" destOrd="0" presId="urn:microsoft.com/office/officeart/2005/8/layout/hierarchy4"/>
    <dgm:cxn modelId="{982F05A5-AB47-4EEC-A2BA-B9B7ABF87853}" type="presParOf" srcId="{D52915E5-36B7-4939-9016-2CA51D1286CE}" destId="{CECE8BCA-854F-408E-813C-B2DD94171A77}" srcOrd="2" destOrd="0" presId="urn:microsoft.com/office/officeart/2005/8/layout/hierarchy4"/>
    <dgm:cxn modelId="{C3D2D2F6-EB8A-4597-8233-4C421706EE52}" type="presParOf" srcId="{CECE8BCA-854F-408E-813C-B2DD94171A77}" destId="{33E8A06C-2435-481A-9B93-C35993784CBB}" srcOrd="0" destOrd="0" presId="urn:microsoft.com/office/officeart/2005/8/layout/hierarchy4"/>
    <dgm:cxn modelId="{689CD3EC-47D1-4A98-9905-09864C3860E9}" type="presParOf" srcId="{CECE8BCA-854F-408E-813C-B2DD94171A77}" destId="{7A9E0701-7609-49C5-B05A-EEE71D8A1670}" srcOrd="1" destOrd="0" presId="urn:microsoft.com/office/officeart/2005/8/layout/hierarchy4"/>
    <dgm:cxn modelId="{9DE208B9-412C-4B1B-839D-922D9650EA10}" type="presParOf" srcId="{D52915E5-36B7-4939-9016-2CA51D1286CE}" destId="{73AB44DA-30A2-474D-808D-B2D211063603}" srcOrd="3" destOrd="0" presId="urn:microsoft.com/office/officeart/2005/8/layout/hierarchy4"/>
    <dgm:cxn modelId="{33D97959-6572-4E47-9D29-FF515A87CCB4}" type="presParOf" srcId="{D52915E5-36B7-4939-9016-2CA51D1286CE}" destId="{45915671-33C9-4D59-9E23-16BABA85AE66}" srcOrd="4" destOrd="0" presId="urn:microsoft.com/office/officeart/2005/8/layout/hierarchy4"/>
    <dgm:cxn modelId="{357A5919-F64D-420F-B936-9E5CF11FD4DB}" type="presParOf" srcId="{45915671-33C9-4D59-9E23-16BABA85AE66}" destId="{F1BC0E4C-D696-4456-8F0D-BEA6E5EE3CFA}" srcOrd="0" destOrd="0" presId="urn:microsoft.com/office/officeart/2005/8/layout/hierarchy4"/>
    <dgm:cxn modelId="{3C58396E-428F-4116-ADCF-AEC769FF2B7D}" type="presParOf" srcId="{45915671-33C9-4D59-9E23-16BABA85AE66}" destId="{6D7EDD5E-F164-417B-AFD0-F81718136B9F}" srcOrd="1" destOrd="0" presId="urn:microsoft.com/office/officeart/2005/8/layout/hierarchy4"/>
    <dgm:cxn modelId="{166FFE8C-519D-4EB8-9AFB-63340DECB326}" type="presParOf" srcId="{CF42D01F-95A2-41F1-9189-D644E48FFA5C}" destId="{F4F567A7-5B48-4EF0-8825-80C992E14B16}" srcOrd="1" destOrd="0" presId="urn:microsoft.com/office/officeart/2005/8/layout/hierarchy4"/>
    <dgm:cxn modelId="{B9C9B99F-2B19-41A7-9F41-37C7A86CC3A5}" type="presParOf" srcId="{CF42D01F-95A2-41F1-9189-D644E48FFA5C}" destId="{FFAFA089-7E5D-4EFB-9C77-77E112447171}" srcOrd="2" destOrd="0" presId="urn:microsoft.com/office/officeart/2005/8/layout/hierarchy4"/>
    <dgm:cxn modelId="{01098C27-530F-4996-AA48-E24E6228A97B}" type="presParOf" srcId="{FFAFA089-7E5D-4EFB-9C77-77E112447171}" destId="{6972BD2D-0827-49FE-8C3A-C678F047C6BA}" srcOrd="0" destOrd="0" presId="urn:microsoft.com/office/officeart/2005/8/layout/hierarchy4"/>
    <dgm:cxn modelId="{FF2CCFBB-096D-4F1F-9FF2-C9901E8B2B6D}" type="presParOf" srcId="{FFAFA089-7E5D-4EFB-9C77-77E112447171}" destId="{771B13FD-4BE1-426F-8803-134FB49CB775}" srcOrd="1" destOrd="0" presId="urn:microsoft.com/office/officeart/2005/8/layout/hierarchy4"/>
    <dgm:cxn modelId="{77FDB6C4-5385-4685-950F-A2DCB3F6D916}" type="presParOf" srcId="{FFAFA089-7E5D-4EFB-9C77-77E112447171}" destId="{4823B78A-AF98-4150-A6F8-C265FE1653EC}" srcOrd="2" destOrd="0" presId="urn:microsoft.com/office/officeart/2005/8/layout/hierarchy4"/>
    <dgm:cxn modelId="{44CF0EEF-433B-4185-90BE-2AE44EAF4927}" type="presParOf" srcId="{4823B78A-AF98-4150-A6F8-C265FE1653EC}" destId="{1C578919-0F8E-4195-B644-EA79A99C0DAA}" srcOrd="0" destOrd="0" presId="urn:microsoft.com/office/officeart/2005/8/layout/hierarchy4"/>
    <dgm:cxn modelId="{A71A005E-6FA4-4266-A2B4-E6291946587D}" type="presParOf" srcId="{1C578919-0F8E-4195-B644-EA79A99C0DAA}" destId="{D51DBFFB-4E1F-4214-AA83-5AEEA33C8BA0}" srcOrd="0" destOrd="0" presId="urn:microsoft.com/office/officeart/2005/8/layout/hierarchy4"/>
    <dgm:cxn modelId="{906AFAF5-3E97-4BFC-AD86-6A6EB84F39F2}" type="presParOf" srcId="{1C578919-0F8E-4195-B644-EA79A99C0DAA}" destId="{D822ADE4-6C07-40A0-B5EA-F7B05EEAB8E3}" srcOrd="1" destOrd="0" presId="urn:microsoft.com/office/officeart/2005/8/layout/hierarchy4"/>
    <dgm:cxn modelId="{24C5F0F5-17F6-4C0F-9A4C-BA5539D6FDB5}" type="presParOf" srcId="{8857EE2E-AFCB-4397-AADC-47112E1D877E}" destId="{DB5CA5AD-DF70-4FCE-85E7-D1CC3CBF05F0}" srcOrd="1" destOrd="0" presId="urn:microsoft.com/office/officeart/2005/8/layout/hierarchy4"/>
    <dgm:cxn modelId="{74EF8D94-3050-4A3C-9BEB-FA820012A06F}" type="presParOf" srcId="{8857EE2E-AFCB-4397-AADC-47112E1D877E}" destId="{B527071D-6C82-4DDC-95A0-82A212B5AE85}" srcOrd="2" destOrd="0" presId="urn:microsoft.com/office/officeart/2005/8/layout/hierarchy4"/>
    <dgm:cxn modelId="{6C7139AB-BD44-4277-8E6F-C40868418B8B}" type="presParOf" srcId="{B527071D-6C82-4DDC-95A0-82A212B5AE85}" destId="{91CCD205-472D-4031-A911-13A5B226553B}" srcOrd="0" destOrd="0" presId="urn:microsoft.com/office/officeart/2005/8/layout/hierarchy4"/>
    <dgm:cxn modelId="{FD0CE926-CFFD-410C-A4A7-5DC849F997F2}" type="presParOf" srcId="{B527071D-6C82-4DDC-95A0-82A212B5AE85}" destId="{F6053E42-B7A7-4B97-895C-4F189DB41973}" srcOrd="1" destOrd="0" presId="urn:microsoft.com/office/officeart/2005/8/layout/hierarchy4"/>
    <dgm:cxn modelId="{FA6FA71B-06F2-4861-B32C-F62EB6FE4450}" type="presParOf" srcId="{B527071D-6C82-4DDC-95A0-82A212B5AE85}" destId="{82C24F3D-A21F-4B82-A8B4-64F75E8DF3EA}" srcOrd="2" destOrd="0" presId="urn:microsoft.com/office/officeart/2005/8/layout/hierarchy4"/>
    <dgm:cxn modelId="{85EE6183-E3D6-4054-AD30-751A9F526298}" type="presParOf" srcId="{82C24F3D-A21F-4B82-A8B4-64F75E8DF3EA}" destId="{5C71D99E-0E24-4F85-A29A-F604243AFDB2}" srcOrd="0" destOrd="0" presId="urn:microsoft.com/office/officeart/2005/8/layout/hierarchy4"/>
    <dgm:cxn modelId="{D7BF5CDB-E5E5-45B9-B37B-70122B6F3F61}" type="presParOf" srcId="{5C71D99E-0E24-4F85-A29A-F604243AFDB2}" destId="{DA8FACC2-7D32-476D-8D2C-BA021054C8B7}" srcOrd="0" destOrd="0" presId="urn:microsoft.com/office/officeart/2005/8/layout/hierarchy4"/>
    <dgm:cxn modelId="{33EBBE74-7A95-455A-B465-6239504A2C8F}" type="presParOf" srcId="{5C71D99E-0E24-4F85-A29A-F604243AFDB2}" destId="{71C4472C-55B5-428F-87AD-3897B6947186}" srcOrd="1" destOrd="0" presId="urn:microsoft.com/office/officeart/2005/8/layout/hierarchy4"/>
    <dgm:cxn modelId="{31B77D05-9544-4F8F-9993-6A372DEB1C22}" type="presParOf" srcId="{5C71D99E-0E24-4F85-A29A-F604243AFDB2}" destId="{7B29049B-05CE-49FB-8C03-31E1B5284EB4}" srcOrd="2" destOrd="0" presId="urn:microsoft.com/office/officeart/2005/8/layout/hierarchy4"/>
    <dgm:cxn modelId="{E6286E14-3706-42D0-808F-A604716C63B0}" type="presParOf" srcId="{7B29049B-05CE-49FB-8C03-31E1B5284EB4}" destId="{60D210B8-36B2-47FA-808C-8662D4F4AC13}" srcOrd="0" destOrd="0" presId="urn:microsoft.com/office/officeart/2005/8/layout/hierarchy4"/>
    <dgm:cxn modelId="{221CA1C0-225B-4BE7-8E7E-A0D92F9F4D1A}" type="presParOf" srcId="{60D210B8-36B2-47FA-808C-8662D4F4AC13}" destId="{4CCF252D-5CE3-4039-88D0-C50FC4860664}" srcOrd="0" destOrd="0" presId="urn:microsoft.com/office/officeart/2005/8/layout/hierarchy4"/>
    <dgm:cxn modelId="{01C71587-433C-47C4-87D2-2C0343A3BFA4}" type="presParOf" srcId="{60D210B8-36B2-47FA-808C-8662D4F4AC13}" destId="{8DE93B71-4F8A-4E9C-8002-411E3B921ED0}" srcOrd="1" destOrd="0" presId="urn:microsoft.com/office/officeart/2005/8/layout/hierarchy4"/>
    <dgm:cxn modelId="{14442C93-60BD-4A70-9474-94029DF22213}" type="presParOf" srcId="{7B29049B-05CE-49FB-8C03-31E1B5284EB4}" destId="{89D181F4-709B-4EE1-B937-A38FFB194C6A}" srcOrd="1" destOrd="0" presId="urn:microsoft.com/office/officeart/2005/8/layout/hierarchy4"/>
    <dgm:cxn modelId="{C02B3453-C812-455B-8786-246B20F2282E}" type="presParOf" srcId="{7B29049B-05CE-49FB-8C03-31E1B5284EB4}" destId="{8116BD94-CE5E-4297-A208-E127369748DB}" srcOrd="2" destOrd="0" presId="urn:microsoft.com/office/officeart/2005/8/layout/hierarchy4"/>
    <dgm:cxn modelId="{45DCBD86-9338-41CD-A222-156EA23D8318}" type="presParOf" srcId="{8116BD94-CE5E-4297-A208-E127369748DB}" destId="{154C4521-7872-4918-B588-2C8FD8EA4AE7}" srcOrd="0" destOrd="0" presId="urn:microsoft.com/office/officeart/2005/8/layout/hierarchy4"/>
    <dgm:cxn modelId="{585F3167-5A51-411D-8C7D-9293D0438852}" type="presParOf" srcId="{8116BD94-CE5E-4297-A208-E127369748DB}" destId="{1EC94953-ED9F-4E56-B5BC-A2C3258EEBF7}" srcOrd="1" destOrd="0" presId="urn:microsoft.com/office/officeart/2005/8/layout/hierarchy4"/>
    <dgm:cxn modelId="{8D52C624-116B-42FC-AE21-D504163A3002}" type="presParOf" srcId="{82C24F3D-A21F-4B82-A8B4-64F75E8DF3EA}" destId="{F37FEECB-6DEC-4759-8682-2E07AA20EA7D}" srcOrd="1" destOrd="0" presId="urn:microsoft.com/office/officeart/2005/8/layout/hierarchy4"/>
    <dgm:cxn modelId="{77173293-03DE-41A7-93E0-0A4AE7833862}" type="presParOf" srcId="{82C24F3D-A21F-4B82-A8B4-64F75E8DF3EA}" destId="{27A88513-2041-439E-8BC7-6054C84CA3AD}" srcOrd="2" destOrd="0" presId="urn:microsoft.com/office/officeart/2005/8/layout/hierarchy4"/>
    <dgm:cxn modelId="{CE160B9C-79A0-4622-96D9-04FB0376FFFC}" type="presParOf" srcId="{27A88513-2041-439E-8BC7-6054C84CA3AD}" destId="{AB583A7C-EDB6-4B79-96F1-41E57E1FCEF5}" srcOrd="0" destOrd="0" presId="urn:microsoft.com/office/officeart/2005/8/layout/hierarchy4"/>
    <dgm:cxn modelId="{5B29C06D-3DAF-4A94-AC73-A536E1441FC2}" type="presParOf" srcId="{27A88513-2041-439E-8BC7-6054C84CA3AD}" destId="{76A18727-2FD5-40FF-BEE9-EBF75F40F9FB}" srcOrd="1" destOrd="0" presId="urn:microsoft.com/office/officeart/2005/8/layout/hierarchy4"/>
    <dgm:cxn modelId="{E65E26EF-5FA4-4EDA-9217-49AB5EF7AE4F}" type="presParOf" srcId="{27A88513-2041-439E-8BC7-6054C84CA3AD}" destId="{078AB98E-6E0C-4209-99D4-C9BF14DD0F7F}" srcOrd="2" destOrd="0" presId="urn:microsoft.com/office/officeart/2005/8/layout/hierarchy4"/>
    <dgm:cxn modelId="{3C82A421-96EA-4133-9358-00F76A12F5F9}" type="presParOf" srcId="{078AB98E-6E0C-4209-99D4-C9BF14DD0F7F}" destId="{2D455C9A-C9FC-4B5A-81D9-718D9536AAB2}" srcOrd="0" destOrd="0" presId="urn:microsoft.com/office/officeart/2005/8/layout/hierarchy4"/>
    <dgm:cxn modelId="{4AC875CE-3566-4801-B6DB-079781250B74}" type="presParOf" srcId="{2D455C9A-C9FC-4B5A-81D9-718D9536AAB2}" destId="{A539160D-9E3B-47F9-B11A-E43AECB0C977}" srcOrd="0" destOrd="0" presId="urn:microsoft.com/office/officeart/2005/8/layout/hierarchy4"/>
    <dgm:cxn modelId="{5329A378-2FAC-45C7-9B9A-3E6D16DEB763}" type="presParOf" srcId="{2D455C9A-C9FC-4B5A-81D9-718D9536AAB2}" destId="{DAB092C2-F478-4E8E-9DB5-DA10470B738D}" srcOrd="1" destOrd="0" presId="urn:microsoft.com/office/officeart/2005/8/layout/hierarchy4"/>
    <dgm:cxn modelId="{CFAB3AF5-3E07-4A81-A102-18E05EDC2D5A}" type="presParOf" srcId="{078AB98E-6E0C-4209-99D4-C9BF14DD0F7F}" destId="{8444F38D-1BD0-4CF3-BCC7-4A8C64EF4487}" srcOrd="1" destOrd="0" presId="urn:microsoft.com/office/officeart/2005/8/layout/hierarchy4"/>
    <dgm:cxn modelId="{F42912A6-84B9-4B05-BC9E-82BAA2C2C8CF}" type="presParOf" srcId="{078AB98E-6E0C-4209-99D4-C9BF14DD0F7F}" destId="{3216456A-8C16-473F-9262-9355013507A7}" srcOrd="2" destOrd="0" presId="urn:microsoft.com/office/officeart/2005/8/layout/hierarchy4"/>
    <dgm:cxn modelId="{233FD04D-7848-4EDF-A401-220482F236FB}" type="presParOf" srcId="{3216456A-8C16-473F-9262-9355013507A7}" destId="{D1587F52-E4A1-4CBE-97B5-6DAF64EA9BED}" srcOrd="0" destOrd="0" presId="urn:microsoft.com/office/officeart/2005/8/layout/hierarchy4"/>
    <dgm:cxn modelId="{7409B10C-92A2-4523-992C-1E886C87DA1F}" type="presParOf" srcId="{3216456A-8C16-473F-9262-9355013507A7}" destId="{37958E4D-3EB5-48AE-8263-046CAAEFF8D9}" srcOrd="1" destOrd="0" presId="urn:microsoft.com/office/officeart/2005/8/layout/hierarchy4"/>
    <dgm:cxn modelId="{EF8A309A-B087-49B1-BA84-7FF6EEF2876F}" type="presParOf" srcId="{8857EE2E-AFCB-4397-AADC-47112E1D877E}" destId="{92739B53-55B4-45BF-8617-1F7387843479}" srcOrd="3" destOrd="0" presId="urn:microsoft.com/office/officeart/2005/8/layout/hierarchy4"/>
    <dgm:cxn modelId="{AE19192F-62F4-4985-820D-327A305D5AAC}" type="presParOf" srcId="{8857EE2E-AFCB-4397-AADC-47112E1D877E}" destId="{FF5E895B-98AD-4F57-AC70-ADD9196AB76F}" srcOrd="4" destOrd="0" presId="urn:microsoft.com/office/officeart/2005/8/layout/hierarchy4"/>
    <dgm:cxn modelId="{1F4FEC51-1AE7-4AE5-99E7-0B2A2DBCE006}" type="presParOf" srcId="{FF5E895B-98AD-4F57-AC70-ADD9196AB76F}" destId="{533017C9-AC66-4B9D-9BD3-22728AF2134E}" srcOrd="0" destOrd="0" presId="urn:microsoft.com/office/officeart/2005/8/layout/hierarchy4"/>
    <dgm:cxn modelId="{1040E574-787D-4E55-970C-5A27A4890A5B}" type="presParOf" srcId="{FF5E895B-98AD-4F57-AC70-ADD9196AB76F}" destId="{C7D25A84-6A8C-44AE-BBF5-083BBCC8EA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67065-5354-478C-A895-B30D40515649}">
      <dsp:nvSpPr>
        <dsp:cNvPr id="0" name=""/>
        <dsp:cNvSpPr/>
      </dsp:nvSpPr>
      <dsp:spPr bwMode="white">
        <a:xfrm>
          <a:off x="2180" y="663"/>
          <a:ext cx="8970861" cy="942744"/>
        </a:xfrm>
        <a:prstGeom prst="roundRect">
          <a:avLst>
            <a:gd name="adj" fmla="val 10000"/>
          </a:avLst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3600" b="1" kern="1200" dirty="0">
              <a:solidFill>
                <a:schemeClr val="accent6">
                  <a:lumMod val="50000"/>
                </a:schemeClr>
              </a:solidFill>
            </a:rPr>
            <a:t>2.514 TRABALHADORES DA SAÚDE</a:t>
          </a:r>
        </a:p>
      </dsp:txBody>
      <dsp:txXfrm>
        <a:off x="29792" y="28275"/>
        <a:ext cx="8915637" cy="887520"/>
      </dsp:txXfrm>
    </dsp:sp>
    <dsp:sp modelId="{42469C55-817D-496D-8537-4741D4C0EBC9}">
      <dsp:nvSpPr>
        <dsp:cNvPr id="0" name=""/>
        <dsp:cNvSpPr/>
      </dsp:nvSpPr>
      <dsp:spPr bwMode="white">
        <a:xfrm>
          <a:off x="2180" y="1036543"/>
          <a:ext cx="4465068" cy="942744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3200" kern="1200" dirty="0">
              <a:solidFill>
                <a:schemeClr val="accent6">
                  <a:lumMod val="50000"/>
                </a:schemeClr>
              </a:solidFill>
            </a:rPr>
            <a:t>1.718 PMP (68,3%)</a:t>
          </a:r>
        </a:p>
      </dsp:txBody>
      <dsp:txXfrm>
        <a:off x="29792" y="1064155"/>
        <a:ext cx="4409844" cy="887520"/>
      </dsp:txXfrm>
    </dsp:sp>
    <dsp:sp modelId="{9DD273A3-7F1B-4529-8939-717D7E8100C4}">
      <dsp:nvSpPr>
        <dsp:cNvPr id="0" name=""/>
        <dsp:cNvSpPr/>
      </dsp:nvSpPr>
      <dsp:spPr bwMode="white">
        <a:xfrm>
          <a:off x="2180" y="207242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800" kern="1200" dirty="0">
              <a:solidFill>
                <a:schemeClr val="accent6">
                  <a:lumMod val="50000"/>
                </a:schemeClr>
              </a:solidFill>
            </a:rPr>
            <a:t> 17</a:t>
          </a:r>
        </a:p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800" kern="1200" dirty="0">
              <a:solidFill>
                <a:schemeClr val="accent6">
                  <a:lumMod val="50000"/>
                </a:schemeClr>
              </a:solidFill>
            </a:rPr>
            <a:t>COMIS-SÃO (1%)</a:t>
          </a:r>
        </a:p>
      </dsp:txBody>
      <dsp:txXfrm>
        <a:off x="16379" y="2086622"/>
        <a:ext cx="456408" cy="914346"/>
      </dsp:txXfrm>
    </dsp:sp>
    <dsp:sp modelId="{4F3ED3C0-F7BA-4942-9035-5153251ACC6D}">
      <dsp:nvSpPr>
        <dsp:cNvPr id="0" name=""/>
        <dsp:cNvSpPr/>
      </dsp:nvSpPr>
      <dsp:spPr bwMode="white">
        <a:xfrm>
          <a:off x="507348" y="2072423"/>
          <a:ext cx="2959744" cy="942744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1000" kern="1200" dirty="0">
              <a:solidFill>
                <a:schemeClr val="accent6">
                  <a:lumMod val="50000"/>
                </a:schemeClr>
              </a:solidFill>
            </a:rPr>
            <a:t>1.443</a:t>
          </a:r>
        </a:p>
        <a:p>
          <a:pPr marL="0" lvl="0" indent="0" algn="ctr" defTabSz="4445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1000" kern="1200" dirty="0">
              <a:solidFill>
                <a:schemeClr val="accent6">
                  <a:lumMod val="50000"/>
                </a:schemeClr>
              </a:solidFill>
            </a:rPr>
            <a:t>EFETIVO	S (84%)</a:t>
          </a:r>
        </a:p>
      </dsp:txBody>
      <dsp:txXfrm>
        <a:off x="534960" y="2100035"/>
        <a:ext cx="2904520" cy="887520"/>
      </dsp:txXfrm>
    </dsp:sp>
    <dsp:sp modelId="{D73A8C28-CD42-4239-A4D6-43FAFFCC250B}">
      <dsp:nvSpPr>
        <dsp:cNvPr id="0" name=""/>
        <dsp:cNvSpPr/>
      </dsp:nvSpPr>
      <dsp:spPr bwMode="white">
        <a:xfrm>
          <a:off x="507348" y="3108303"/>
          <a:ext cx="1474781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845</a:t>
          </a:r>
        </a:p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MÉDIO E TÉCNICO (58,5%)</a:t>
          </a:r>
        </a:p>
      </dsp:txBody>
      <dsp:txXfrm>
        <a:off x="534960" y="3135915"/>
        <a:ext cx="1419557" cy="887520"/>
      </dsp:txXfrm>
    </dsp:sp>
    <dsp:sp modelId="{4DD17603-9CE0-4EC0-B2D5-F73BE7336DF8}">
      <dsp:nvSpPr>
        <dsp:cNvPr id="0" name=""/>
        <dsp:cNvSpPr/>
      </dsp:nvSpPr>
      <dsp:spPr bwMode="white">
        <a:xfrm>
          <a:off x="507348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135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AUX ENF (16%)</a:t>
          </a:r>
        </a:p>
      </dsp:txBody>
      <dsp:txXfrm>
        <a:off x="521547" y="4158382"/>
        <a:ext cx="456408" cy="914346"/>
      </dsp:txXfrm>
    </dsp:sp>
    <dsp:sp modelId="{6165AA18-DB71-47B4-B803-AA258F4AB117}">
      <dsp:nvSpPr>
        <dsp:cNvPr id="0" name=""/>
        <dsp:cNvSpPr/>
      </dsp:nvSpPr>
      <dsp:spPr bwMode="white">
        <a:xfrm>
          <a:off x="1002336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300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TEC ENF (35,5%)</a:t>
          </a:r>
        </a:p>
      </dsp:txBody>
      <dsp:txXfrm>
        <a:off x="1016535" y="4158382"/>
        <a:ext cx="456408" cy="914346"/>
      </dsp:txXfrm>
    </dsp:sp>
    <dsp:sp modelId="{0E479130-0EB9-427F-A78E-5FAA4FE3749E}">
      <dsp:nvSpPr>
        <dsp:cNvPr id="0" name=""/>
        <dsp:cNvSpPr/>
      </dsp:nvSpPr>
      <dsp:spPr bwMode="white">
        <a:xfrm>
          <a:off x="1497323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410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OUTROS (48,5%)</a:t>
          </a:r>
        </a:p>
      </dsp:txBody>
      <dsp:txXfrm>
        <a:off x="1511522" y="4158382"/>
        <a:ext cx="456408" cy="914346"/>
      </dsp:txXfrm>
    </dsp:sp>
    <dsp:sp modelId="{1F7AD4E9-0B65-4353-A3F8-E03B17A74923}">
      <dsp:nvSpPr>
        <dsp:cNvPr id="0" name=""/>
        <dsp:cNvSpPr/>
      </dsp:nvSpPr>
      <dsp:spPr bwMode="white">
        <a:xfrm>
          <a:off x="1992311" y="3108303"/>
          <a:ext cx="1474781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598</a:t>
          </a:r>
        </a:p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SUPERIOR (41,5%)</a:t>
          </a:r>
        </a:p>
      </dsp:txBody>
      <dsp:txXfrm>
        <a:off x="2019923" y="3135915"/>
        <a:ext cx="1419557" cy="887520"/>
      </dsp:txXfrm>
    </dsp:sp>
    <dsp:sp modelId="{86FC5016-8325-4C99-97F6-B5F5BDD23296}">
      <dsp:nvSpPr>
        <dsp:cNvPr id="0" name=""/>
        <dsp:cNvSpPr/>
      </dsp:nvSpPr>
      <dsp:spPr bwMode="white">
        <a:xfrm>
          <a:off x="1992311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150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 err="1">
              <a:solidFill>
                <a:schemeClr val="accent6">
                  <a:lumMod val="50000"/>
                </a:schemeClr>
              </a:solidFill>
            </a:rPr>
            <a:t>ENFº</a:t>
          </a: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 (25%)</a:t>
          </a:r>
        </a:p>
      </dsp:txBody>
      <dsp:txXfrm>
        <a:off x="2006510" y="4158382"/>
        <a:ext cx="456408" cy="914346"/>
      </dsp:txXfrm>
    </dsp:sp>
    <dsp:sp modelId="{D000BC53-BFA0-413E-8656-9DB18F05B1F6}">
      <dsp:nvSpPr>
        <dsp:cNvPr id="0" name=""/>
        <dsp:cNvSpPr/>
      </dsp:nvSpPr>
      <dsp:spPr bwMode="white">
        <a:xfrm>
          <a:off x="2487298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 284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MÉDICO	S (47,4%)</a:t>
          </a:r>
        </a:p>
      </dsp:txBody>
      <dsp:txXfrm>
        <a:off x="2501497" y="4158382"/>
        <a:ext cx="456408" cy="914346"/>
      </dsp:txXfrm>
    </dsp:sp>
    <dsp:sp modelId="{ACD6D2C9-60C9-49BC-ADB5-21670A23713F}">
      <dsp:nvSpPr>
        <dsp:cNvPr id="0" name=""/>
        <dsp:cNvSpPr/>
      </dsp:nvSpPr>
      <dsp:spPr bwMode="white">
        <a:xfrm>
          <a:off x="2982286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164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OUTROS (27,6%)</a:t>
          </a:r>
        </a:p>
      </dsp:txBody>
      <dsp:txXfrm>
        <a:off x="2996485" y="4158382"/>
        <a:ext cx="456408" cy="914346"/>
      </dsp:txXfrm>
    </dsp:sp>
    <dsp:sp modelId="{C8859355-293F-4B22-8890-6CD902292AD5}">
      <dsp:nvSpPr>
        <dsp:cNvPr id="0" name=""/>
        <dsp:cNvSpPr/>
      </dsp:nvSpPr>
      <dsp:spPr bwMode="white">
        <a:xfrm>
          <a:off x="3487454" y="2072423"/>
          <a:ext cx="979794" cy="942744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1000" kern="1200" dirty="0">
              <a:solidFill>
                <a:schemeClr val="accent6">
                  <a:lumMod val="50000"/>
                </a:schemeClr>
              </a:solidFill>
            </a:rPr>
            <a:t>258</a:t>
          </a:r>
        </a:p>
        <a:p>
          <a:pPr marL="0" lvl="0" indent="0" algn="ctr" defTabSz="4445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1000" kern="1200" dirty="0">
              <a:solidFill>
                <a:schemeClr val="accent6">
                  <a:lumMod val="50000"/>
                </a:schemeClr>
              </a:solidFill>
            </a:rPr>
            <a:t>TEMPO DETERMINADO (15%)</a:t>
          </a:r>
        </a:p>
      </dsp:txBody>
      <dsp:txXfrm>
        <a:off x="3515066" y="2100035"/>
        <a:ext cx="924570" cy="887520"/>
      </dsp:txXfrm>
    </dsp:sp>
    <dsp:sp modelId="{32B47557-CE3B-45C9-9C69-77E8C3174D19}">
      <dsp:nvSpPr>
        <dsp:cNvPr id="0" name=""/>
        <dsp:cNvSpPr/>
      </dsp:nvSpPr>
      <dsp:spPr bwMode="white">
        <a:xfrm>
          <a:off x="3487454" y="310830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198</a:t>
          </a:r>
        </a:p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800" kern="1200" dirty="0">
              <a:solidFill>
                <a:schemeClr val="accent6">
                  <a:lumMod val="50000"/>
                </a:schemeClr>
              </a:solidFill>
            </a:rPr>
            <a:t>MÉDIO E TÉCN.</a:t>
          </a: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 (76,7%)</a:t>
          </a:r>
        </a:p>
      </dsp:txBody>
      <dsp:txXfrm>
        <a:off x="3501653" y="3122502"/>
        <a:ext cx="456408" cy="914346"/>
      </dsp:txXfrm>
    </dsp:sp>
    <dsp:sp modelId="{2834D7E7-FC05-4D10-B426-3722DF0DE33D}">
      <dsp:nvSpPr>
        <dsp:cNvPr id="0" name=""/>
        <dsp:cNvSpPr/>
      </dsp:nvSpPr>
      <dsp:spPr bwMode="white">
        <a:xfrm>
          <a:off x="3487454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198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TEC ENF (100%)</a:t>
          </a:r>
        </a:p>
      </dsp:txBody>
      <dsp:txXfrm>
        <a:off x="3501653" y="4158382"/>
        <a:ext cx="456408" cy="914346"/>
      </dsp:txXfrm>
    </dsp:sp>
    <dsp:sp modelId="{ABA36ABB-AF40-4AF6-A6AD-2A1D9305CAB8}">
      <dsp:nvSpPr>
        <dsp:cNvPr id="0" name=""/>
        <dsp:cNvSpPr/>
      </dsp:nvSpPr>
      <dsp:spPr bwMode="white">
        <a:xfrm>
          <a:off x="3982442" y="310830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60</a:t>
          </a:r>
        </a:p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SUPERIOR </a:t>
          </a: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(23,3%)</a:t>
          </a:r>
        </a:p>
      </dsp:txBody>
      <dsp:txXfrm>
        <a:off x="3996641" y="3122502"/>
        <a:ext cx="456408" cy="914346"/>
      </dsp:txXfrm>
    </dsp:sp>
    <dsp:sp modelId="{DD41B3F1-D57E-4846-A24B-5812D7E33DA0}">
      <dsp:nvSpPr>
        <dsp:cNvPr id="0" name=""/>
        <dsp:cNvSpPr/>
      </dsp:nvSpPr>
      <dsp:spPr bwMode="white">
        <a:xfrm>
          <a:off x="3982442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60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 err="1">
              <a:solidFill>
                <a:schemeClr val="accent6">
                  <a:lumMod val="50000"/>
                </a:schemeClr>
              </a:solidFill>
            </a:rPr>
            <a:t>ENFº</a:t>
          </a: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 (100%)</a:t>
          </a:r>
        </a:p>
      </dsp:txBody>
      <dsp:txXfrm>
        <a:off x="3996641" y="4158382"/>
        <a:ext cx="456408" cy="914346"/>
      </dsp:txXfrm>
    </dsp:sp>
    <dsp:sp modelId="{4E5B404A-0253-49E6-8AA2-5D484E3C18DE}">
      <dsp:nvSpPr>
        <dsp:cNvPr id="0" name=""/>
        <dsp:cNvSpPr/>
      </dsp:nvSpPr>
      <dsp:spPr bwMode="white">
        <a:xfrm>
          <a:off x="4507972" y="1036543"/>
          <a:ext cx="4465068" cy="942744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2800" kern="1200" dirty="0">
              <a:solidFill>
                <a:schemeClr val="accent6">
                  <a:lumMod val="50000"/>
                </a:schemeClr>
              </a:solidFill>
            </a:rPr>
            <a:t>796 CISMETRO (31,7%)</a:t>
          </a:r>
        </a:p>
      </dsp:txBody>
      <dsp:txXfrm>
        <a:off x="4535584" y="1064155"/>
        <a:ext cx="4409844" cy="887520"/>
      </dsp:txXfrm>
    </dsp:sp>
    <dsp:sp modelId="{A181C311-E89D-4D36-93C8-815B501EAD9E}">
      <dsp:nvSpPr>
        <dsp:cNvPr id="0" name=""/>
        <dsp:cNvSpPr/>
      </dsp:nvSpPr>
      <dsp:spPr bwMode="white">
        <a:xfrm>
          <a:off x="4507972" y="2072423"/>
          <a:ext cx="1969769" cy="942744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1000" kern="1200" dirty="0">
              <a:solidFill>
                <a:schemeClr val="accent6">
                  <a:lumMod val="50000"/>
                </a:schemeClr>
              </a:solidFill>
            </a:rPr>
            <a:t> 343</a:t>
          </a:r>
        </a:p>
        <a:p>
          <a:pPr marL="0" lvl="0" indent="0" algn="ctr" defTabSz="4445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1000" kern="1200" dirty="0">
              <a:solidFill>
                <a:schemeClr val="accent6">
                  <a:lumMod val="50000"/>
                </a:schemeClr>
              </a:solidFill>
            </a:rPr>
            <a:t>PRESTADOR SERVIÇOS PJ (43,1%)</a:t>
          </a:r>
        </a:p>
      </dsp:txBody>
      <dsp:txXfrm>
        <a:off x="4535584" y="2100035"/>
        <a:ext cx="1914545" cy="887520"/>
      </dsp:txXfrm>
    </dsp:sp>
    <dsp:sp modelId="{123BCA86-5D77-4523-9F7C-F6AF3E173961}">
      <dsp:nvSpPr>
        <dsp:cNvPr id="0" name=""/>
        <dsp:cNvSpPr/>
      </dsp:nvSpPr>
      <dsp:spPr bwMode="white">
        <a:xfrm>
          <a:off x="4507972" y="3108303"/>
          <a:ext cx="1474781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322</a:t>
          </a:r>
        </a:p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SUPERIOR (93,9%)</a:t>
          </a:r>
        </a:p>
      </dsp:txBody>
      <dsp:txXfrm>
        <a:off x="4535584" y="3135915"/>
        <a:ext cx="1419557" cy="887520"/>
      </dsp:txXfrm>
    </dsp:sp>
    <dsp:sp modelId="{4C3BF876-7D6D-4F41-BC1E-E67009863ED5}">
      <dsp:nvSpPr>
        <dsp:cNvPr id="0" name=""/>
        <dsp:cNvSpPr/>
      </dsp:nvSpPr>
      <dsp:spPr bwMode="white">
        <a:xfrm>
          <a:off x="4507972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03 </a:t>
          </a:r>
          <a:r>
            <a:rPr lang="pt-BR" sz="700" kern="1200" dirty="0" err="1">
              <a:solidFill>
                <a:schemeClr val="accent6">
                  <a:lumMod val="50000"/>
                </a:schemeClr>
              </a:solidFill>
            </a:rPr>
            <a:t>ENFº</a:t>
          </a: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 (0,9%)</a:t>
          </a:r>
        </a:p>
      </dsp:txBody>
      <dsp:txXfrm>
        <a:off x="4522171" y="4158382"/>
        <a:ext cx="456408" cy="914346"/>
      </dsp:txXfrm>
    </dsp:sp>
    <dsp:sp modelId="{33E8A06C-2435-481A-9B93-C35993784CBB}">
      <dsp:nvSpPr>
        <dsp:cNvPr id="0" name=""/>
        <dsp:cNvSpPr/>
      </dsp:nvSpPr>
      <dsp:spPr bwMode="white">
        <a:xfrm>
          <a:off x="5002960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283 MÉDICOS (87,9%)</a:t>
          </a:r>
        </a:p>
      </dsp:txBody>
      <dsp:txXfrm>
        <a:off x="5017159" y="4158382"/>
        <a:ext cx="456408" cy="914346"/>
      </dsp:txXfrm>
    </dsp:sp>
    <dsp:sp modelId="{F1BC0E4C-D696-4456-8F0D-BEA6E5EE3CFA}">
      <dsp:nvSpPr>
        <dsp:cNvPr id="0" name=""/>
        <dsp:cNvSpPr/>
      </dsp:nvSpPr>
      <dsp:spPr bwMode="white">
        <a:xfrm>
          <a:off x="5497947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36 OUTROS (11,2%)</a:t>
          </a:r>
        </a:p>
      </dsp:txBody>
      <dsp:txXfrm>
        <a:off x="5512146" y="4158382"/>
        <a:ext cx="456408" cy="914346"/>
      </dsp:txXfrm>
    </dsp:sp>
    <dsp:sp modelId="{6972BD2D-0827-49FE-8C3A-C678F047C6BA}">
      <dsp:nvSpPr>
        <dsp:cNvPr id="0" name=""/>
        <dsp:cNvSpPr/>
      </dsp:nvSpPr>
      <dsp:spPr>
        <a:xfrm>
          <a:off x="5992935" y="310830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21 TÉCNICO  (6,1%)</a:t>
          </a:r>
        </a:p>
      </dsp:txBody>
      <dsp:txXfrm>
        <a:off x="6007134" y="3122502"/>
        <a:ext cx="456408" cy="914346"/>
      </dsp:txXfrm>
    </dsp:sp>
    <dsp:sp modelId="{D51DBFFB-4E1F-4214-AA83-5AEEA33C8BA0}">
      <dsp:nvSpPr>
        <dsp:cNvPr id="0" name=""/>
        <dsp:cNvSpPr/>
      </dsp:nvSpPr>
      <dsp:spPr>
        <a:xfrm>
          <a:off x="5992935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21 OUTROS (100%)</a:t>
          </a:r>
        </a:p>
      </dsp:txBody>
      <dsp:txXfrm>
        <a:off x="6007134" y="4158382"/>
        <a:ext cx="456408" cy="914346"/>
      </dsp:txXfrm>
    </dsp:sp>
    <dsp:sp modelId="{91CCD205-472D-4031-A911-13A5B226553B}">
      <dsp:nvSpPr>
        <dsp:cNvPr id="0" name=""/>
        <dsp:cNvSpPr/>
      </dsp:nvSpPr>
      <dsp:spPr bwMode="white">
        <a:xfrm>
          <a:off x="6498104" y="2072423"/>
          <a:ext cx="1969769" cy="942744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1000" kern="1200" dirty="0">
              <a:solidFill>
                <a:schemeClr val="accent6">
                  <a:lumMod val="50000"/>
                </a:schemeClr>
              </a:solidFill>
            </a:rPr>
            <a:t>438 CLT (55%)</a:t>
          </a:r>
        </a:p>
      </dsp:txBody>
      <dsp:txXfrm>
        <a:off x="6525716" y="2100035"/>
        <a:ext cx="1914545" cy="887520"/>
      </dsp:txXfrm>
    </dsp:sp>
    <dsp:sp modelId="{DA8FACC2-7D32-476D-8D2C-BA021054C8B7}">
      <dsp:nvSpPr>
        <dsp:cNvPr id="0" name=""/>
        <dsp:cNvSpPr/>
      </dsp:nvSpPr>
      <dsp:spPr bwMode="white">
        <a:xfrm>
          <a:off x="6498104" y="3108303"/>
          <a:ext cx="979794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296 MÉDIO E TÉCNICO (67,5%)</a:t>
          </a:r>
        </a:p>
      </dsp:txBody>
      <dsp:txXfrm>
        <a:off x="6525716" y="3135915"/>
        <a:ext cx="924570" cy="887520"/>
      </dsp:txXfrm>
    </dsp:sp>
    <dsp:sp modelId="{4CCF252D-5CE3-4039-88D0-C50FC4860664}">
      <dsp:nvSpPr>
        <dsp:cNvPr id="0" name=""/>
        <dsp:cNvSpPr/>
      </dsp:nvSpPr>
      <dsp:spPr bwMode="white">
        <a:xfrm>
          <a:off x="6498104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139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TEC ENF (46,9%)</a:t>
          </a:r>
        </a:p>
      </dsp:txBody>
      <dsp:txXfrm>
        <a:off x="6512303" y="4158382"/>
        <a:ext cx="456408" cy="914346"/>
      </dsp:txXfrm>
    </dsp:sp>
    <dsp:sp modelId="{154C4521-7872-4918-B588-2C8FD8EA4AE7}">
      <dsp:nvSpPr>
        <dsp:cNvPr id="0" name=""/>
        <dsp:cNvSpPr/>
      </dsp:nvSpPr>
      <dsp:spPr bwMode="white">
        <a:xfrm>
          <a:off x="6993091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157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OUTROS (53,1%)</a:t>
          </a:r>
        </a:p>
      </dsp:txBody>
      <dsp:txXfrm>
        <a:off x="7007290" y="4158382"/>
        <a:ext cx="456408" cy="914346"/>
      </dsp:txXfrm>
    </dsp:sp>
    <dsp:sp modelId="{AB583A7C-EDB6-4B79-96F1-41E57E1FCEF5}">
      <dsp:nvSpPr>
        <dsp:cNvPr id="0" name=""/>
        <dsp:cNvSpPr/>
      </dsp:nvSpPr>
      <dsp:spPr bwMode="white">
        <a:xfrm>
          <a:off x="7488079" y="3108303"/>
          <a:ext cx="979794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142</a:t>
          </a:r>
        </a:p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900" kern="1200" dirty="0">
              <a:solidFill>
                <a:schemeClr val="accent6">
                  <a:lumMod val="50000"/>
                </a:schemeClr>
              </a:solidFill>
            </a:rPr>
            <a:t>SUPERIOR (32,5%)</a:t>
          </a:r>
        </a:p>
      </dsp:txBody>
      <dsp:txXfrm>
        <a:off x="7515691" y="3135915"/>
        <a:ext cx="924570" cy="887520"/>
      </dsp:txXfrm>
    </dsp:sp>
    <dsp:sp modelId="{A539160D-9E3B-47F9-B11A-E43AECB0C977}">
      <dsp:nvSpPr>
        <dsp:cNvPr id="0" name=""/>
        <dsp:cNvSpPr/>
      </dsp:nvSpPr>
      <dsp:spPr bwMode="white">
        <a:xfrm>
          <a:off x="7488079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72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 err="1">
              <a:solidFill>
                <a:schemeClr val="accent6">
                  <a:lumMod val="50000"/>
                </a:schemeClr>
              </a:solidFill>
            </a:rPr>
            <a:t>ENFº</a:t>
          </a: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 (50,7%)</a:t>
          </a:r>
        </a:p>
      </dsp:txBody>
      <dsp:txXfrm>
        <a:off x="7502278" y="4158382"/>
        <a:ext cx="456408" cy="914346"/>
      </dsp:txXfrm>
    </dsp:sp>
    <dsp:sp modelId="{D1587F52-E4A1-4CBE-97B5-6DAF64EA9BED}">
      <dsp:nvSpPr>
        <dsp:cNvPr id="0" name=""/>
        <dsp:cNvSpPr/>
      </dsp:nvSpPr>
      <dsp:spPr bwMode="white">
        <a:xfrm>
          <a:off x="7983066" y="414418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 dirty="0">
              <a:solidFill>
                <a:schemeClr val="accent6">
                  <a:lumMod val="50000"/>
                </a:schemeClr>
              </a:solidFill>
            </a:rPr>
            <a:t>70</a:t>
          </a:r>
        </a:p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700" kern="1200">
              <a:solidFill>
                <a:schemeClr val="accent6">
                  <a:lumMod val="50000"/>
                </a:schemeClr>
              </a:solidFill>
            </a:rPr>
            <a:t>OUTROS (49,3%)</a:t>
          </a:r>
          <a:endParaRPr lang="pt-BR" sz="7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7997265" y="4158382"/>
        <a:ext cx="456408" cy="914346"/>
      </dsp:txXfrm>
    </dsp:sp>
    <dsp:sp modelId="{533017C9-AC66-4B9D-9BD3-22728AF2134E}">
      <dsp:nvSpPr>
        <dsp:cNvPr id="0" name=""/>
        <dsp:cNvSpPr/>
      </dsp:nvSpPr>
      <dsp:spPr bwMode="white">
        <a:xfrm>
          <a:off x="8488235" y="2072423"/>
          <a:ext cx="484806" cy="942744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endParaRPr lang="pt-BR" sz="8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800" kern="1200" dirty="0">
              <a:solidFill>
                <a:schemeClr val="accent6">
                  <a:lumMod val="50000"/>
                </a:schemeClr>
              </a:solidFill>
            </a:rPr>
            <a:t>15 COMIS-SÃO (1,9%)</a:t>
          </a:r>
        </a:p>
      </dsp:txBody>
      <dsp:txXfrm>
        <a:off x="8502434" y="2086622"/>
        <a:ext cx="456408" cy="914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0.38902</cdr:x>
      <cdr:y>0.82478</cdr:y>
    </cdr:from>
    <cdr:to>
      <cdr:x>0.42213</cdr:x>
      <cdr:y>0.85508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3384376" y="3919787"/>
          <a:ext cx="288032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  <cdr:relSizeAnchor xmlns:cdr="http://schemas.openxmlformats.org/drawingml/2006/chartDrawing">
    <cdr:from>
      <cdr:x>0.61954</cdr:x>
      <cdr:y>0.84364</cdr:y>
    </cdr:from>
    <cdr:to>
      <cdr:x>0.72714</cdr:x>
      <cdr:y>0.90424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5389764" y="4009400"/>
          <a:ext cx="936081" cy="288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GB"/>
          </a:defPPr>
          <a:lvl1pPr algn="l" defTabSz="449580" rtl="0" fontAlgn="base">
            <a:spcBef>
              <a:spcPct val="0"/>
            </a:spcBef>
            <a:spcAft>
              <a:spcPct val="0"/>
            </a:spcAft>
            <a:buClr>
              <a:srgbClr val="000000"/>
            </a:buClr>
            <a:buSzPct val="100000"/>
            <a:buFont typeface="Times New Roman" panose="02020603050405020304" pitchFamily="16" charset="0"/>
            <a:defRPr kern="12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+mn-cs"/>
            </a:defRPr>
          </a:lvl1pPr>
          <a:lvl2pPr marL="742950" indent="-285750" algn="l" defTabSz="449580" rtl="0" fontAlgn="base">
            <a:spcBef>
              <a:spcPct val="0"/>
            </a:spcBef>
            <a:spcAft>
              <a:spcPct val="0"/>
            </a:spcAft>
            <a:buClr>
              <a:srgbClr val="000000"/>
            </a:buClr>
            <a:buSzPct val="100000"/>
            <a:buFont typeface="Times New Roman" panose="02020603050405020304" pitchFamily="16" charset="0"/>
            <a:defRPr kern="12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+mn-cs"/>
            </a:defRPr>
          </a:lvl2pPr>
          <a:lvl3pPr marL="1143000" indent="-228600" algn="l" defTabSz="449580" rtl="0" fontAlgn="base">
            <a:spcBef>
              <a:spcPct val="0"/>
            </a:spcBef>
            <a:spcAft>
              <a:spcPct val="0"/>
            </a:spcAft>
            <a:buClr>
              <a:srgbClr val="000000"/>
            </a:buClr>
            <a:buSzPct val="100000"/>
            <a:buFont typeface="Times New Roman" panose="02020603050405020304" pitchFamily="16" charset="0"/>
            <a:defRPr kern="12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+mn-cs"/>
            </a:defRPr>
          </a:lvl3pPr>
          <a:lvl4pPr marL="1600200" indent="-228600" algn="l" defTabSz="449580" rtl="0" fontAlgn="base">
            <a:spcBef>
              <a:spcPct val="0"/>
            </a:spcBef>
            <a:spcAft>
              <a:spcPct val="0"/>
            </a:spcAft>
            <a:buClr>
              <a:srgbClr val="000000"/>
            </a:buClr>
            <a:buSzPct val="100000"/>
            <a:buFont typeface="Times New Roman" panose="02020603050405020304" pitchFamily="16" charset="0"/>
            <a:defRPr kern="12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+mn-cs"/>
            </a:defRPr>
          </a:lvl4pPr>
          <a:lvl5pPr marL="2057400" indent="-228600" algn="l" defTabSz="449580" rtl="0" fontAlgn="base">
            <a:spcBef>
              <a:spcPct val="0"/>
            </a:spcBef>
            <a:spcAft>
              <a:spcPct val="0"/>
            </a:spcAft>
            <a:buClr>
              <a:srgbClr val="000000"/>
            </a:buClr>
            <a:buSzPct val="100000"/>
            <a:buFont typeface="Times New Roman" panose="02020603050405020304" pitchFamily="16" charset="0"/>
            <a:defRPr kern="12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+mn-cs"/>
            </a:defRPr>
          </a:lvl9pPr>
        </a:lstStyle>
        <a:p xmlns:a="http://schemas.openxmlformats.org/drawingml/2006/main">
          <a:r>
            <a:rPr lang="pt-BR" sz="1050" b="1" dirty="0">
              <a:solidFill>
                <a:schemeClr val="accent2">
                  <a:lumMod val="75000"/>
                </a:schemeClr>
              </a:solidFill>
              <a:latin typeface="+mj-lt"/>
            </a:rPr>
            <a:t>     16,62%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46443" cy="496001"/>
          </a:xfrm>
          <a:prstGeom prst="rect">
            <a:avLst/>
          </a:prstGeom>
        </p:spPr>
        <p:txBody>
          <a:bodyPr vert="horz" lIns="91400" tIns="45704" rIns="91400" bIns="4570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70" y="3"/>
            <a:ext cx="2946442" cy="496001"/>
          </a:xfrm>
          <a:prstGeom prst="rect">
            <a:avLst/>
          </a:prstGeom>
        </p:spPr>
        <p:txBody>
          <a:bodyPr vert="horz" lIns="91400" tIns="45704" rIns="91400" bIns="45704" rtlCol="0"/>
          <a:lstStyle>
            <a:lvl1pPr algn="r">
              <a:defRPr sz="1200"/>
            </a:lvl1pPr>
          </a:lstStyle>
          <a:p>
            <a:fld id="{9C7F1E4D-5D3D-4609-856E-51441E4D42A9}" type="datetime1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4" y="9432184"/>
            <a:ext cx="2946443" cy="496001"/>
          </a:xfrm>
          <a:prstGeom prst="rect">
            <a:avLst/>
          </a:prstGeom>
        </p:spPr>
        <p:txBody>
          <a:bodyPr vert="horz" lIns="91400" tIns="45704" rIns="91400" bIns="4570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70" y="9432184"/>
            <a:ext cx="2946442" cy="496001"/>
          </a:xfrm>
          <a:prstGeom prst="rect">
            <a:avLst/>
          </a:prstGeom>
        </p:spPr>
        <p:txBody>
          <a:bodyPr vert="horz" lIns="91400" tIns="45704" rIns="91400" bIns="45704" rtlCol="0" anchor="b"/>
          <a:lstStyle>
            <a:lvl1pPr algn="r">
              <a:defRPr sz="1200"/>
            </a:lvl1pPr>
          </a:lstStyle>
          <a:p>
            <a:fld id="{65C17A01-4BBC-417F-8F48-A5F93F202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5" y="2"/>
            <a:ext cx="6797675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2" y="9"/>
            <a:ext cx="6796107" cy="9928179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" y="3"/>
            <a:ext cx="2945764" cy="49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51918" y="3"/>
            <a:ext cx="2944195" cy="49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1363"/>
            <a:ext cx="4965700" cy="37258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0396" y="4717770"/>
            <a:ext cx="5435318" cy="446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0" tIns="46414" rIns="92820" bIns="46414" numCol="1" anchor="t" anchorCtr="0" compatLnSpc="1"/>
          <a:lstStyle/>
          <a:p>
            <a:pPr lvl="0"/>
            <a:endParaRPr lang="pt-BR" altLang="pt-BR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" y="9432265"/>
            <a:ext cx="2945764" cy="49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51918" y="9432271"/>
            <a:ext cx="2941060" cy="49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0" tIns="46414" rIns="92820" bIns="46414" numCol="1" anchor="b" anchorCtr="0" compatLnSpc="1"/>
          <a:lstStyle>
            <a:lvl1pPr algn="r">
              <a:tabLst>
                <a:tab pos="0" algn="l"/>
                <a:tab pos="447040" algn="l"/>
                <a:tab pos="895985" algn="l"/>
                <a:tab pos="1344930" algn="l"/>
                <a:tab pos="1793875" algn="l"/>
                <a:tab pos="2242820" algn="l"/>
                <a:tab pos="2691765" algn="l"/>
                <a:tab pos="3140710" algn="l"/>
                <a:tab pos="3590290" algn="l"/>
                <a:tab pos="4039235" algn="l"/>
                <a:tab pos="4488180" algn="l"/>
                <a:tab pos="4937125" algn="l"/>
                <a:tab pos="5386070" algn="l"/>
                <a:tab pos="5835015" algn="l"/>
                <a:tab pos="6283960" algn="l"/>
                <a:tab pos="6732905" algn="l"/>
                <a:tab pos="7181850" algn="l"/>
                <a:tab pos="7630795" algn="l"/>
                <a:tab pos="8079740" algn="l"/>
                <a:tab pos="8528685" algn="l"/>
                <a:tab pos="8977630" algn="l"/>
              </a:tabLst>
              <a:defRPr sz="12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fld id="{104187FC-68C7-4239-AE36-E8CE7711A9E7}" type="slidenum">
              <a:rPr lang="pt-BR" altLang="pt-BR"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D5CB44AD-4F2B-4DDD-8DC3-0BD09C984543}" type="slidenum">
              <a:rPr lang="pt-BR" altLang="pt-BR" sz="1200">
                <a:solidFill>
                  <a:srgbClr val="000000"/>
                </a:solidFill>
              </a:rPr>
              <a:t>1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26537" y="742251"/>
            <a:ext cx="4944618" cy="372755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 dirty="0"/>
          </a:p>
        </p:txBody>
      </p:sp>
      <p:sp>
        <p:nvSpPr>
          <p:cNvPr id="1843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851918" y="9432265"/>
            <a:ext cx="2944195" cy="49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4CDA09DC-A432-4DA4-A5F2-9A830FAC982A}" type="slidenum">
              <a:rPr lang="pt-BR" altLang="pt-BR" sz="1200">
                <a:solidFill>
                  <a:srgbClr val="000000"/>
                </a:solidFill>
              </a:rPr>
              <a:t>1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67D64EF7-A9A7-426B-9349-C10FCD5E44C3}" type="slidenum">
              <a:rPr lang="pt-BR" altLang="pt-BR" sz="1200">
                <a:solidFill>
                  <a:srgbClr val="000000"/>
                </a:solidFill>
              </a:rPr>
              <a:t>22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765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67D64EF7-A9A7-426B-9349-C10FCD5E44C3}" type="slidenum">
              <a:rPr lang="pt-BR" altLang="pt-BR" sz="1200">
                <a:solidFill>
                  <a:srgbClr val="000000"/>
                </a:solidFill>
              </a:rPr>
              <a:t>23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765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A42F3551-4B3B-455F-8F5A-070C65CA7F54}" type="slidenum">
              <a:rPr lang="pt-BR" altLang="pt-BR" sz="1200">
                <a:solidFill>
                  <a:srgbClr val="000000"/>
                </a:solidFill>
              </a:rPr>
              <a:t>24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25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A42F3551-4B3B-455F-8F5A-070C65CA7F54}" type="slidenum">
              <a:rPr lang="pt-BR" altLang="pt-BR" sz="1200">
                <a:solidFill>
                  <a:srgbClr val="000000"/>
                </a:solidFill>
              </a:rPr>
              <a:t>25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25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A42F3551-4B3B-455F-8F5A-070C65CA7F54}" type="slidenum">
              <a:rPr lang="pt-BR" altLang="pt-BR" sz="1200">
                <a:solidFill>
                  <a:srgbClr val="000000"/>
                </a:solidFill>
              </a:rPr>
              <a:t>26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25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A42F3551-4B3B-455F-8F5A-070C65CA7F54}" type="slidenum">
              <a:rPr lang="pt-BR" altLang="pt-BR" sz="1200">
                <a:solidFill>
                  <a:srgbClr val="000000"/>
                </a:solidFill>
              </a:rPr>
              <a:t>27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25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A42F3551-4B3B-455F-8F5A-070C65CA7F54}" type="slidenum">
              <a:rPr lang="pt-BR" altLang="pt-BR" sz="1200">
                <a:solidFill>
                  <a:srgbClr val="000000"/>
                </a:solidFill>
              </a:rPr>
              <a:t>28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25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030171A5-88C5-458F-A9A0-E97341A07F68}" type="slidenum">
              <a:rPr lang="pt-BR" altLang="pt-BR" sz="1200">
                <a:solidFill>
                  <a:srgbClr val="000000"/>
                </a:solidFill>
              </a:rPr>
              <a:t>2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 dirty="0"/>
          </a:p>
        </p:txBody>
      </p:sp>
      <p:sp>
        <p:nvSpPr>
          <p:cNvPr id="1945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D5CB44AD-4F2B-4DDD-8DC3-0BD09C984543}" type="slidenum">
              <a:rPr lang="pt-BR" altLang="pt-BR" sz="1200">
                <a:solidFill>
                  <a:srgbClr val="000000"/>
                </a:solidFill>
              </a:rPr>
              <a:t>102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26537" y="742251"/>
            <a:ext cx="4944618" cy="372755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 dirty="0"/>
          </a:p>
        </p:txBody>
      </p:sp>
      <p:sp>
        <p:nvSpPr>
          <p:cNvPr id="1843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851918" y="9432265"/>
            <a:ext cx="2944195" cy="49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4CDA09DC-A432-4DA4-A5F2-9A830FAC982A}" type="slidenum">
              <a:rPr lang="pt-BR" altLang="pt-BR" sz="1200">
                <a:solidFill>
                  <a:srgbClr val="000000"/>
                </a:solidFill>
              </a:rPr>
              <a:t>102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8F0287A8-8A74-425D-80D3-C30346D4F9D6}" type="slidenum">
              <a:rPr lang="pt-BR" altLang="pt-BR" sz="1200">
                <a:solidFill>
                  <a:srgbClr val="000000"/>
                </a:solidFill>
              </a:rPr>
              <a:t>13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 dirty="0"/>
          </a:p>
        </p:txBody>
      </p:sp>
      <p:sp>
        <p:nvSpPr>
          <p:cNvPr id="215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8F0287A8-8A74-425D-80D3-C30346D4F9D6}" type="slidenum">
              <a:rPr lang="pt-BR" altLang="pt-BR" sz="1200">
                <a:solidFill>
                  <a:srgbClr val="000000"/>
                </a:solidFill>
              </a:rPr>
              <a:t>14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/>
          </a:p>
        </p:txBody>
      </p:sp>
      <p:sp>
        <p:nvSpPr>
          <p:cNvPr id="215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8F0287A8-8A74-425D-80D3-C30346D4F9D6}" type="slidenum">
              <a:rPr lang="pt-BR" altLang="pt-BR" sz="1200">
                <a:solidFill>
                  <a:srgbClr val="000000"/>
                </a:solidFill>
              </a:rPr>
              <a:t>15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 dirty="0"/>
          </a:p>
        </p:txBody>
      </p:sp>
      <p:sp>
        <p:nvSpPr>
          <p:cNvPr id="215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8F0287A8-8A74-425D-80D3-C30346D4F9D6}" type="slidenum">
              <a:rPr lang="pt-BR" altLang="pt-BR" sz="1200">
                <a:solidFill>
                  <a:srgbClr val="000000"/>
                </a:solidFill>
              </a:rPr>
              <a:t>16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 dirty="0"/>
          </a:p>
        </p:txBody>
      </p:sp>
      <p:sp>
        <p:nvSpPr>
          <p:cNvPr id="215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8F0287A8-8A74-425D-80D3-C30346D4F9D6}" type="slidenum">
              <a:rPr lang="pt-BR" altLang="pt-BR" sz="1200">
                <a:solidFill>
                  <a:srgbClr val="000000"/>
                </a:solidFill>
              </a:rPr>
              <a:t>17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 dirty="0"/>
          </a:p>
        </p:txBody>
      </p:sp>
      <p:sp>
        <p:nvSpPr>
          <p:cNvPr id="215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936873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1363"/>
            <a:ext cx="4967288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3851913" y="9432263"/>
            <a:ext cx="2942627" cy="49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820" tIns="46414" rIns="92820" bIns="46414" anchor="b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/>
            <a:fld id="{67D64EF7-A9A7-426B-9349-C10FCD5E44C3}" type="slidenum">
              <a:rPr lang="pt-BR" altLang="pt-BR" sz="1200">
                <a:solidFill>
                  <a:srgbClr val="000000"/>
                </a:solidFill>
              </a:rPr>
              <a:t>21</a:t>
            </a:fld>
            <a:endParaRPr lang="pt-BR" altLang="pt-BR" sz="1200" dirty="0">
              <a:solidFill>
                <a:srgbClr val="000000"/>
              </a:solidFill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11188" y="742251"/>
            <a:ext cx="4775303" cy="372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81" tIns="45695" rIns="91381" bIns="45695" anchor="ctr"/>
          <a:lstStyle/>
          <a:p>
            <a:endParaRPr lang="pt-BR" dirty="0"/>
          </a:p>
        </p:txBody>
      </p:sp>
      <p:sp>
        <p:nvSpPr>
          <p:cNvPr id="2765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0396" y="4717769"/>
            <a:ext cx="5436885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03BB-2C77-4260-B0F8-A2F1A04A0899}" type="datetime1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511F-3364-45BF-BDFF-1FF91714D43A}" type="datetime1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6FBC-067F-4841-9E68-93FDCF4C3A1D}" type="datetime1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white">
          <a:ln>
            <a:headEnd type="none"/>
            <a:tailEnd type="none"/>
          </a:ln>
        </p:spPr>
        <p:txBody>
          <a:bodyPr wrap="square"/>
          <a:lstStyle/>
          <a:p>
            <a:fld id="{D4630D1D-EC81-4D12-BBAE-7AD5C46FE905}" type="datetimeFigureOut">
              <a:rPr lang="en-US" dirty="0"/>
              <a:t>5/27/2026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white">
          <a:ln>
            <a:headEnd type="none"/>
            <a:tailEnd type="none"/>
          </a:ln>
        </p:spPr>
        <p:txBody>
          <a:bodyPr wrap="square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white">
          <a:ln>
            <a:headEnd type="none"/>
            <a:tailEnd type="none"/>
          </a:ln>
        </p:spPr>
        <p:txBody>
          <a:bodyPr wrap="square"/>
          <a:lstStyle/>
          <a:p>
            <a:fld id="{E1CC4C9C-B29E-4E68-9F89-CA7A1621DE9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1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A21B-1004-4205-9FA5-2489D6BF61AC}" type="datetime1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13EE-4955-411B-A12D-A6C68A687A5B}" type="datetime1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9824-B54A-463A-B678-1022E6254B13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121D-E9E4-43D8-885E-73EFEC2B1CD4}" type="datetime1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B439-A56D-4056-8FFF-283FDAF1BF88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A4D0-635E-42CD-8E43-BFE7EF16DB59}" type="datetime1">
              <a:rPr lang="pt-BR" smtClean="0"/>
              <a:t>26/05/2026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7B71-3D2C-46A9-92D8-E818A7AC36B8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34EE-5E1C-450A-A4B8-C279612B0E64}" type="datetime1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34FB-334F-47AA-A6BA-11654DA3C6DF}" type="datetime1">
              <a:rPr lang="pt-BR" smtClean="0"/>
              <a:t>26/05/2026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9BAE-BA15-4F3A-B170-378565E65173}" type="datetime1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53828-1640-4D88-A53C-1A35C43D5F7D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35FC-5092-4A17-A53F-646347A5EAC4}" type="datetime1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37E8-105F-447E-9F35-9C665BF4F159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E184D-EC21-480F-A98A-2A2647DC55DE}" type="datetime1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554A7-5778-452C-9411-ED6DF8E070D6}" type="slidenum">
              <a:rPr lang="pt-BR" altLang="pt-BR" smtClean="0"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1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2.png"/><Relationship Id="rId9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630912" y="1033466"/>
            <a:ext cx="7848872" cy="4425782"/>
          </a:xfrm>
        </p:spPr>
        <p:txBody>
          <a:bodyPr anchor="ctr">
            <a:normAutofit/>
          </a:bodyPr>
          <a:lstStyle/>
          <a:p>
            <a:br>
              <a:rPr lang="pt-BR" sz="4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4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RELATÓRIO DETALHADO DO QUADRIMESTRE ANTERIOR (RQDA)</a:t>
            </a:r>
            <a:br>
              <a:rPr lang="pt-BR" sz="48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pt-BR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1296144" y="4187863"/>
            <a:ext cx="6858000" cy="1655762"/>
          </a:xfrm>
        </p:spPr>
        <p:txBody>
          <a:bodyPr>
            <a:normAutofit/>
          </a:bodyPr>
          <a:lstStyle/>
          <a:p>
            <a:r>
              <a:rPr lang="pt-BR" sz="4000" dirty="0"/>
              <a:t>1º QUADRIMESTRE – 2026</a:t>
            </a:r>
          </a:p>
          <a:p>
            <a:endParaRPr lang="pt-BR" sz="400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1</a:t>
            </a:fld>
            <a:endParaRPr lang="pt-BR" alt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670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803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75C47-0B95-86B1-5B54-4E835FE86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>
            <a:extLst>
              <a:ext uri="{FF2B5EF4-FFF2-40B4-BE49-F238E27FC236}">
                <a16:creationId xmlns:a16="http://schemas.microsoft.com/office/drawing/2014/main" id="{7C20E6B7-3D2E-297C-1DA8-6E7BA18CC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>
            <a:extLst>
              <a:ext uri="{FF2B5EF4-FFF2-40B4-BE49-F238E27FC236}">
                <a16:creationId xmlns:a16="http://schemas.microsoft.com/office/drawing/2014/main" id="{194C28AB-5438-3CF3-3A9E-5ACE3ED38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000" y="80000"/>
            <a:ext cx="5996336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/>
              </a:rPr>
              <a:t>ATENÇÃO BÁSICA - ATENDIMENTOS TOTAIS POR UBS</a:t>
            </a:r>
          </a:p>
        </p:txBody>
      </p:sp>
      <p:pic>
        <p:nvPicPr>
          <p:cNvPr id="900" name="Logo1">
            <a:extLst>
              <a:ext uri="{FF2B5EF4-FFF2-40B4-BE49-F238E27FC236}">
                <a16:creationId xmlns:a16="http://schemas.microsoft.com/office/drawing/2014/main" id="{904F78E5-2D8A-5C6F-684D-7E0C166F9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>
            <a:extLst>
              <a:ext uri="{FF2B5EF4-FFF2-40B4-BE49-F238E27FC236}">
                <a16:creationId xmlns:a16="http://schemas.microsoft.com/office/drawing/2014/main" id="{28499F4F-4342-097B-BE8E-1DDC189D5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200" name="RowBg0">
            <a:extLst>
              <a:ext uri="{FF2B5EF4-FFF2-40B4-BE49-F238E27FC236}">
                <a16:creationId xmlns:a16="http://schemas.microsoft.com/office/drawing/2014/main" id="{2E3B7555-AD79-D0D2-85BD-DCBB6E1C4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67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01" name="Lbl0">
            <a:extLst>
              <a:ext uri="{FF2B5EF4-FFF2-40B4-BE49-F238E27FC236}">
                <a16:creationId xmlns:a16="http://schemas.microsoft.com/office/drawing/2014/main" id="{C5118178-AD1B-30A4-D8D2-53E2C49D6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6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São José (Luís Cândido Canella Sanches)</a:t>
            </a:r>
          </a:p>
        </p:txBody>
      </p:sp>
      <p:sp>
        <p:nvSpPr>
          <p:cNvPr id="202" name="Val0">
            <a:extLst>
              <a:ext uri="{FF2B5EF4-FFF2-40B4-BE49-F238E27FC236}">
                <a16:creationId xmlns:a16="http://schemas.microsoft.com/office/drawing/2014/main" id="{07062EC4-26F5-B591-9709-232F02EF8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35.391</a:t>
            </a:r>
          </a:p>
        </p:txBody>
      </p:sp>
      <p:sp>
        <p:nvSpPr>
          <p:cNvPr id="210" name="RowBg1">
            <a:extLst>
              <a:ext uri="{FF2B5EF4-FFF2-40B4-BE49-F238E27FC236}">
                <a16:creationId xmlns:a16="http://schemas.microsoft.com/office/drawing/2014/main" id="{8550E524-4F15-14C7-1462-280428B5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125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11" name="Lbl1">
            <a:extLst>
              <a:ext uri="{FF2B5EF4-FFF2-40B4-BE49-F238E27FC236}">
                <a16:creationId xmlns:a16="http://schemas.microsoft.com/office/drawing/2014/main" id="{A865C603-B88F-A8E3-A17C-CE3995B40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12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Cooperlotes</a:t>
            </a:r>
          </a:p>
        </p:txBody>
      </p:sp>
      <p:sp>
        <p:nvSpPr>
          <p:cNvPr id="212" name="Val1">
            <a:extLst>
              <a:ext uri="{FF2B5EF4-FFF2-40B4-BE49-F238E27FC236}">
                <a16:creationId xmlns:a16="http://schemas.microsoft.com/office/drawing/2014/main" id="{33EE3897-B823-E279-47F9-ED2EB5D34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35.563</a:t>
            </a:r>
          </a:p>
        </p:txBody>
      </p:sp>
      <p:sp>
        <p:nvSpPr>
          <p:cNvPr id="220" name="RowBg2">
            <a:extLst>
              <a:ext uri="{FF2B5EF4-FFF2-40B4-BE49-F238E27FC236}">
                <a16:creationId xmlns:a16="http://schemas.microsoft.com/office/drawing/2014/main" id="{CC544486-8620-9A8C-5497-B40A14320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183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21" name="Lbl2">
            <a:extLst>
              <a:ext uri="{FF2B5EF4-FFF2-40B4-BE49-F238E27FC236}">
                <a16:creationId xmlns:a16="http://schemas.microsoft.com/office/drawing/2014/main" id="{30B69726-2E47-BAEC-B79C-CF8273C1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18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Jardim Planalto</a:t>
            </a:r>
          </a:p>
        </p:txBody>
      </p:sp>
      <p:sp>
        <p:nvSpPr>
          <p:cNvPr id="222" name="Val2">
            <a:extLst>
              <a:ext uri="{FF2B5EF4-FFF2-40B4-BE49-F238E27FC236}">
                <a16:creationId xmlns:a16="http://schemas.microsoft.com/office/drawing/2014/main" id="{D945EECE-CDF0-4BF4-B5AC-B737B52A2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8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35.608</a:t>
            </a:r>
          </a:p>
        </p:txBody>
      </p:sp>
      <p:sp>
        <p:nvSpPr>
          <p:cNvPr id="230" name="RowBg3">
            <a:extLst>
              <a:ext uri="{FF2B5EF4-FFF2-40B4-BE49-F238E27FC236}">
                <a16:creationId xmlns:a16="http://schemas.microsoft.com/office/drawing/2014/main" id="{7DF4F0CA-8199-770F-8B9A-9BC2CDCF2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241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31" name="Lbl3">
            <a:extLst>
              <a:ext uri="{FF2B5EF4-FFF2-40B4-BE49-F238E27FC236}">
                <a16:creationId xmlns:a16="http://schemas.microsoft.com/office/drawing/2014/main" id="{72888B58-3E86-FD81-BB21-FD0F20437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242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Centro de Paulínia</a:t>
            </a:r>
          </a:p>
        </p:txBody>
      </p:sp>
      <p:sp>
        <p:nvSpPr>
          <p:cNvPr id="232" name="Val3">
            <a:extLst>
              <a:ext uri="{FF2B5EF4-FFF2-40B4-BE49-F238E27FC236}">
                <a16:creationId xmlns:a16="http://schemas.microsoft.com/office/drawing/2014/main" id="{19EED735-128D-FAB3-4008-13A03332B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41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25.766</a:t>
            </a:r>
          </a:p>
        </p:txBody>
      </p:sp>
      <p:sp>
        <p:nvSpPr>
          <p:cNvPr id="240" name="RowBg4">
            <a:extLst>
              <a:ext uri="{FF2B5EF4-FFF2-40B4-BE49-F238E27FC236}">
                <a16:creationId xmlns:a16="http://schemas.microsoft.com/office/drawing/2014/main" id="{5DB18445-1D56-5396-925C-414F5DD2B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299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41" name="Lbl4">
            <a:extLst>
              <a:ext uri="{FF2B5EF4-FFF2-40B4-BE49-F238E27FC236}">
                <a16:creationId xmlns:a16="http://schemas.microsoft.com/office/drawing/2014/main" id="{7F224AFD-C2CF-FFDD-DF81-18CF4CD8E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300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Jardim Monte Alegre</a:t>
            </a:r>
          </a:p>
        </p:txBody>
      </p:sp>
      <p:sp>
        <p:nvSpPr>
          <p:cNvPr id="242" name="Val4">
            <a:extLst>
              <a:ext uri="{FF2B5EF4-FFF2-40B4-BE49-F238E27FC236}">
                <a16:creationId xmlns:a16="http://schemas.microsoft.com/office/drawing/2014/main" id="{52C4ED01-F0ED-F02D-4C9B-C55C81614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99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31.441</a:t>
            </a:r>
          </a:p>
        </p:txBody>
      </p:sp>
      <p:sp>
        <p:nvSpPr>
          <p:cNvPr id="250" name="RowBg5">
            <a:extLst>
              <a:ext uri="{FF2B5EF4-FFF2-40B4-BE49-F238E27FC236}">
                <a16:creationId xmlns:a16="http://schemas.microsoft.com/office/drawing/2014/main" id="{CCE945F7-9250-6475-F5AF-6CC46A5DF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357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51" name="Lbl5">
            <a:extLst>
              <a:ext uri="{FF2B5EF4-FFF2-40B4-BE49-F238E27FC236}">
                <a16:creationId xmlns:a16="http://schemas.microsoft.com/office/drawing/2014/main" id="{0773B1BE-7BE8-6D77-2890-B38CBA64D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35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Morumbi Centro II</a:t>
            </a:r>
          </a:p>
        </p:txBody>
      </p:sp>
      <p:sp>
        <p:nvSpPr>
          <p:cNvPr id="252" name="Val5">
            <a:extLst>
              <a:ext uri="{FF2B5EF4-FFF2-40B4-BE49-F238E27FC236}">
                <a16:creationId xmlns:a16="http://schemas.microsoft.com/office/drawing/2014/main" id="{E8C6A4D6-41F4-2C1D-93D9-DF63948B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5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28.426</a:t>
            </a:r>
          </a:p>
        </p:txBody>
      </p:sp>
      <p:sp>
        <p:nvSpPr>
          <p:cNvPr id="260" name="RowBg6">
            <a:extLst>
              <a:ext uri="{FF2B5EF4-FFF2-40B4-BE49-F238E27FC236}">
                <a16:creationId xmlns:a16="http://schemas.microsoft.com/office/drawing/2014/main" id="{08CC7176-DB28-07D1-FD54-39840299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415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61" name="Lbl6">
            <a:extLst>
              <a:ext uri="{FF2B5EF4-FFF2-40B4-BE49-F238E27FC236}">
                <a16:creationId xmlns:a16="http://schemas.microsoft.com/office/drawing/2014/main" id="{1D09B502-53EF-CB42-1E9B-BDB059A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41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Betel (Janaina Coelho Cipolli)</a:t>
            </a:r>
          </a:p>
        </p:txBody>
      </p:sp>
      <p:sp>
        <p:nvSpPr>
          <p:cNvPr id="262" name="Val6">
            <a:extLst>
              <a:ext uri="{FF2B5EF4-FFF2-40B4-BE49-F238E27FC236}">
                <a16:creationId xmlns:a16="http://schemas.microsoft.com/office/drawing/2014/main" id="{6BE422BD-D26B-1BC4-41B1-ED570468E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1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17.202</a:t>
            </a:r>
          </a:p>
        </p:txBody>
      </p:sp>
      <p:sp>
        <p:nvSpPr>
          <p:cNvPr id="270" name="RowBg7">
            <a:extLst>
              <a:ext uri="{FF2B5EF4-FFF2-40B4-BE49-F238E27FC236}">
                <a16:creationId xmlns:a16="http://schemas.microsoft.com/office/drawing/2014/main" id="{64F098BE-3A27-A8FD-9FAC-586F9DA2F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473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71" name="Lbl7">
            <a:extLst>
              <a:ext uri="{FF2B5EF4-FFF2-40B4-BE49-F238E27FC236}">
                <a16:creationId xmlns:a16="http://schemas.microsoft.com/office/drawing/2014/main" id="{FC0929F0-8042-DEDF-61BB-2645B8CBC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47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Amélia Duarte Quintal</a:t>
            </a:r>
          </a:p>
        </p:txBody>
      </p:sp>
      <p:sp>
        <p:nvSpPr>
          <p:cNvPr id="272" name="Val7">
            <a:extLst>
              <a:ext uri="{FF2B5EF4-FFF2-40B4-BE49-F238E27FC236}">
                <a16:creationId xmlns:a16="http://schemas.microsoft.com/office/drawing/2014/main" id="{733A99AA-73B1-0AF7-C45F-88F78CAC8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7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15.192</a:t>
            </a:r>
          </a:p>
        </p:txBody>
      </p:sp>
      <p:sp>
        <p:nvSpPr>
          <p:cNvPr id="280" name="RowBg8">
            <a:extLst>
              <a:ext uri="{FF2B5EF4-FFF2-40B4-BE49-F238E27FC236}">
                <a16:creationId xmlns:a16="http://schemas.microsoft.com/office/drawing/2014/main" id="{60115731-1C02-65FF-1FDD-615896CC2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531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81" name="Lbl8">
            <a:extLst>
              <a:ext uri="{FF2B5EF4-FFF2-40B4-BE49-F238E27FC236}">
                <a16:creationId xmlns:a16="http://schemas.microsoft.com/office/drawing/2014/main" id="{10A30C79-38DC-5A37-17A5-AE7E1605F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532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João Aranha (Aristóteles Costa)</a:t>
            </a:r>
          </a:p>
        </p:txBody>
      </p:sp>
      <p:sp>
        <p:nvSpPr>
          <p:cNvPr id="282" name="Val8">
            <a:extLst>
              <a:ext uri="{FF2B5EF4-FFF2-40B4-BE49-F238E27FC236}">
                <a16:creationId xmlns:a16="http://schemas.microsoft.com/office/drawing/2014/main" id="{B5799569-1CE1-3DDC-4946-FB4F01494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31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12.450</a:t>
            </a:r>
          </a:p>
        </p:txBody>
      </p:sp>
      <p:sp>
        <p:nvSpPr>
          <p:cNvPr id="290" name="RowBg9">
            <a:extLst>
              <a:ext uri="{FF2B5EF4-FFF2-40B4-BE49-F238E27FC236}">
                <a16:creationId xmlns:a16="http://schemas.microsoft.com/office/drawing/2014/main" id="{931439C8-B56F-E9F1-C064-15430BCC5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589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91" name="Lbl9">
            <a:extLst>
              <a:ext uri="{FF2B5EF4-FFF2-40B4-BE49-F238E27FC236}">
                <a16:creationId xmlns:a16="http://schemas.microsoft.com/office/drawing/2014/main" id="{CE545657-075D-8F57-F6A0-A1F59C95C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590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UBS Parque da Represa</a:t>
            </a:r>
          </a:p>
        </p:txBody>
      </p:sp>
      <p:sp>
        <p:nvSpPr>
          <p:cNvPr id="292" name="Val9">
            <a:extLst>
              <a:ext uri="{FF2B5EF4-FFF2-40B4-BE49-F238E27FC236}">
                <a16:creationId xmlns:a16="http://schemas.microsoft.com/office/drawing/2014/main" id="{4165E454-4B6C-C8FD-219A-CBCAD2FFF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89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14.587</a:t>
            </a:r>
          </a:p>
        </p:txBody>
      </p:sp>
    </p:spTree>
    <p:extLst>
      <p:ext uri="{BB962C8B-B14F-4D97-AF65-F5344CB8AC3E}">
        <p14:creationId xmlns:p14="http://schemas.microsoft.com/office/powerpoint/2010/main" val="9042311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HOSPITAL DE TRANSIÇÃO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400" name="sp400"/>
          <p:cNvSpPr txBox="1"/>
          <p:nvPr/>
        </p:nvSpPr>
        <p:spPr bwMode="auto">
          <a:xfrm>
            <a:off x="60000" y="560000"/>
            <a:ext cx="2226000" cy="3089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01" name="sp401"/>
          <p:cNvSpPr txBox="1"/>
          <p:nvPr/>
        </p:nvSpPr>
        <p:spPr bwMode="auto">
          <a:xfrm>
            <a:off x="100000" y="590000"/>
            <a:ext cx="2146000" cy="108115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Taxa de Ocupação Hospitalar</a:t>
            </a:r>
          </a:p>
        </p:txBody>
      </p:sp>
      <p:sp>
        <p:nvSpPr>
          <p:cNvPr id="402" name="sp402"/>
          <p:cNvSpPr txBox="1"/>
          <p:nvPr/>
        </p:nvSpPr>
        <p:spPr bwMode="auto">
          <a:xfrm>
            <a:off x="80000" y="1661150"/>
            <a:ext cx="2186000" cy="11738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94,41%</a:t>
            </a:r>
          </a:p>
        </p:txBody>
      </p:sp>
      <p:sp>
        <p:nvSpPr>
          <p:cNvPr id="403" name="sp403"/>
          <p:cNvSpPr txBox="1"/>
          <p:nvPr/>
        </p:nvSpPr>
        <p:spPr bwMode="auto">
          <a:xfrm>
            <a:off x="90000" y="2844970"/>
            <a:ext cx="2166000" cy="78403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2025: 91,81%</a:t>
            </a:r>
          </a:p>
        </p:txBody>
      </p:sp>
      <p:sp>
        <p:nvSpPr>
          <p:cNvPr id="410" name="sp410"/>
          <p:cNvSpPr txBox="1"/>
          <p:nvPr/>
        </p:nvSpPr>
        <p:spPr bwMode="auto">
          <a:xfrm>
            <a:off x="2326000" y="560000"/>
            <a:ext cx="2226000" cy="308900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11" name="sp411"/>
          <p:cNvSpPr txBox="1"/>
          <p:nvPr/>
        </p:nvSpPr>
        <p:spPr bwMode="auto">
          <a:xfrm>
            <a:off x="2366000" y="590000"/>
            <a:ext cx="2146000" cy="108115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Média de Permanência</a:t>
            </a:r>
          </a:p>
        </p:txBody>
      </p:sp>
      <p:sp>
        <p:nvSpPr>
          <p:cNvPr id="412" name="sp412"/>
          <p:cNvSpPr txBox="1"/>
          <p:nvPr/>
        </p:nvSpPr>
        <p:spPr bwMode="auto">
          <a:xfrm>
            <a:off x="2346000" y="1661150"/>
            <a:ext cx="2186000" cy="117382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29,08 dias</a:t>
            </a:r>
          </a:p>
        </p:txBody>
      </p:sp>
      <p:sp>
        <p:nvSpPr>
          <p:cNvPr id="413" name="sp413"/>
          <p:cNvSpPr txBox="1"/>
          <p:nvPr/>
        </p:nvSpPr>
        <p:spPr bwMode="auto">
          <a:xfrm>
            <a:off x="2356000" y="2844970"/>
            <a:ext cx="2166000" cy="78403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2025: 31,4 dias</a:t>
            </a:r>
          </a:p>
        </p:txBody>
      </p:sp>
      <p:sp>
        <p:nvSpPr>
          <p:cNvPr id="420" name="sp420"/>
          <p:cNvSpPr txBox="1"/>
          <p:nvPr/>
        </p:nvSpPr>
        <p:spPr bwMode="auto">
          <a:xfrm>
            <a:off x="4592000" y="560000"/>
            <a:ext cx="2226000" cy="308900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21" name="sp421"/>
          <p:cNvSpPr txBox="1"/>
          <p:nvPr/>
        </p:nvSpPr>
        <p:spPr bwMode="auto">
          <a:xfrm>
            <a:off x="4632000" y="590000"/>
            <a:ext cx="2146000" cy="108115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Taxa de Mortalidade (cuidados paliativos)</a:t>
            </a:r>
          </a:p>
        </p:txBody>
      </p:sp>
      <p:sp>
        <p:nvSpPr>
          <p:cNvPr id="422" name="sp422"/>
          <p:cNvSpPr txBox="1"/>
          <p:nvPr/>
        </p:nvSpPr>
        <p:spPr bwMode="auto">
          <a:xfrm>
            <a:off x="4612000" y="1661150"/>
            <a:ext cx="2186000" cy="117382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21,73%</a:t>
            </a:r>
          </a:p>
        </p:txBody>
      </p:sp>
      <p:sp>
        <p:nvSpPr>
          <p:cNvPr id="423" name="sp423"/>
          <p:cNvSpPr txBox="1"/>
          <p:nvPr/>
        </p:nvSpPr>
        <p:spPr bwMode="auto">
          <a:xfrm>
            <a:off x="4622000" y="2844970"/>
            <a:ext cx="2166000" cy="78403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2025: 31,25%</a:t>
            </a:r>
          </a:p>
        </p:txBody>
      </p:sp>
      <p:sp>
        <p:nvSpPr>
          <p:cNvPr id="430" name="sp430"/>
          <p:cNvSpPr txBox="1"/>
          <p:nvPr/>
        </p:nvSpPr>
        <p:spPr bwMode="auto">
          <a:xfrm>
            <a:off x="6858000" y="560000"/>
            <a:ext cx="2226000" cy="3089000"/>
          </a:xfrm>
          <a:prstGeom prst="rect">
            <a:avLst/>
          </a:prstGeom>
          <a:solidFill>
            <a:srgbClr val="3B1F5C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31" name="sp431"/>
          <p:cNvSpPr txBox="1"/>
          <p:nvPr/>
        </p:nvSpPr>
        <p:spPr bwMode="auto">
          <a:xfrm>
            <a:off x="6898000" y="590000"/>
            <a:ext cx="2146000" cy="1081150"/>
          </a:xfrm>
          <a:prstGeom prst="rect">
            <a:avLst/>
          </a:prstGeom>
          <a:solidFill>
            <a:srgbClr val="3B1F5C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Índice de Queda com Dano</a:t>
            </a:r>
          </a:p>
        </p:txBody>
      </p:sp>
      <p:sp>
        <p:nvSpPr>
          <p:cNvPr id="432" name="sp432"/>
          <p:cNvSpPr txBox="1"/>
          <p:nvPr/>
        </p:nvSpPr>
        <p:spPr bwMode="auto">
          <a:xfrm>
            <a:off x="6878000" y="1661150"/>
            <a:ext cx="2186000" cy="1173820"/>
          </a:xfrm>
          <a:prstGeom prst="rect">
            <a:avLst/>
          </a:prstGeom>
          <a:solidFill>
            <a:srgbClr val="3B1F5C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433" name="sp433"/>
          <p:cNvSpPr txBox="1"/>
          <p:nvPr/>
        </p:nvSpPr>
        <p:spPr bwMode="auto">
          <a:xfrm>
            <a:off x="6888000" y="2844970"/>
            <a:ext cx="2166000" cy="784030"/>
          </a:xfrm>
          <a:prstGeom prst="rect">
            <a:avLst/>
          </a:prstGeom>
          <a:solidFill>
            <a:srgbClr val="3B1F5C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2025: 0,0359</a:t>
            </a:r>
          </a:p>
        </p:txBody>
      </p:sp>
      <p:sp>
        <p:nvSpPr>
          <p:cNvPr id="440" name="sp440"/>
          <p:cNvSpPr txBox="1"/>
          <p:nvPr/>
        </p:nvSpPr>
        <p:spPr bwMode="auto">
          <a:xfrm>
            <a:off x="60000" y="3689000"/>
            <a:ext cx="2226000" cy="3089000"/>
          </a:xfrm>
          <a:prstGeom prst="rect">
            <a:avLst/>
          </a:prstGeom>
          <a:solidFill>
            <a:srgbClr val="1A4A5A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41" name="sp441"/>
          <p:cNvSpPr txBox="1"/>
          <p:nvPr/>
        </p:nvSpPr>
        <p:spPr bwMode="auto">
          <a:xfrm>
            <a:off x="100000" y="3719000"/>
            <a:ext cx="2146000" cy="1081150"/>
          </a:xfrm>
          <a:prstGeom prst="rect">
            <a:avLst/>
          </a:prstGeom>
          <a:solidFill>
            <a:srgbClr val="1A4A5A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Incidência de Lesão por Pressão</a:t>
            </a:r>
          </a:p>
        </p:txBody>
      </p:sp>
      <p:sp>
        <p:nvSpPr>
          <p:cNvPr id="442" name="sp442"/>
          <p:cNvSpPr txBox="1"/>
          <p:nvPr/>
        </p:nvSpPr>
        <p:spPr bwMode="auto">
          <a:xfrm>
            <a:off x="80000" y="4790150"/>
            <a:ext cx="2186000" cy="1173820"/>
          </a:xfrm>
          <a:prstGeom prst="rect">
            <a:avLst/>
          </a:prstGeom>
          <a:solidFill>
            <a:srgbClr val="1A4A5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3,33%</a:t>
            </a:r>
          </a:p>
        </p:txBody>
      </p:sp>
      <p:sp>
        <p:nvSpPr>
          <p:cNvPr id="443" name="sp443"/>
          <p:cNvSpPr txBox="1"/>
          <p:nvPr/>
        </p:nvSpPr>
        <p:spPr bwMode="auto">
          <a:xfrm>
            <a:off x="90000" y="5973970"/>
            <a:ext cx="2166000" cy="784030"/>
          </a:xfrm>
          <a:prstGeom prst="rect">
            <a:avLst/>
          </a:prstGeom>
          <a:solidFill>
            <a:srgbClr val="1A4A5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2025: 5,4%</a:t>
            </a:r>
          </a:p>
        </p:txBody>
      </p:sp>
      <p:sp>
        <p:nvSpPr>
          <p:cNvPr id="450" name="sp450"/>
          <p:cNvSpPr txBox="1"/>
          <p:nvPr/>
        </p:nvSpPr>
        <p:spPr bwMode="auto">
          <a:xfrm>
            <a:off x="2326000" y="3689000"/>
            <a:ext cx="2226000" cy="3089000"/>
          </a:xfrm>
          <a:prstGeom prst="rect">
            <a:avLst/>
          </a:prstGeom>
          <a:solidFill>
            <a:srgbClr val="4A1A3A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51" name="sp451"/>
          <p:cNvSpPr txBox="1"/>
          <p:nvPr/>
        </p:nvSpPr>
        <p:spPr bwMode="auto">
          <a:xfrm>
            <a:off x="2366000" y="3719000"/>
            <a:ext cx="2146000" cy="1081150"/>
          </a:xfrm>
          <a:prstGeom prst="rect">
            <a:avLst/>
          </a:prstGeom>
          <a:solidFill>
            <a:srgbClr val="4A1A3A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Reinternação ≤ 30 dias pós-alta</a:t>
            </a:r>
          </a:p>
        </p:txBody>
      </p:sp>
      <p:sp>
        <p:nvSpPr>
          <p:cNvPr id="452" name="sp452"/>
          <p:cNvSpPr txBox="1"/>
          <p:nvPr/>
        </p:nvSpPr>
        <p:spPr bwMode="auto">
          <a:xfrm>
            <a:off x="2346000" y="4790150"/>
            <a:ext cx="2186000" cy="1173820"/>
          </a:xfrm>
          <a:prstGeom prst="rect">
            <a:avLst/>
          </a:prstGeom>
          <a:solidFill>
            <a:srgbClr val="4A1A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453" name="sp453"/>
          <p:cNvSpPr txBox="1"/>
          <p:nvPr/>
        </p:nvSpPr>
        <p:spPr bwMode="auto">
          <a:xfrm>
            <a:off x="2356000" y="5973970"/>
            <a:ext cx="2166000" cy="784030"/>
          </a:xfrm>
          <a:prstGeom prst="rect">
            <a:avLst/>
          </a:prstGeom>
          <a:solidFill>
            <a:srgbClr val="4A1A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2025: 0%</a:t>
            </a:r>
          </a:p>
        </p:txBody>
      </p:sp>
      <p:sp>
        <p:nvSpPr>
          <p:cNvPr id="460" name="sp460"/>
          <p:cNvSpPr txBox="1"/>
          <p:nvPr/>
        </p:nvSpPr>
        <p:spPr bwMode="auto">
          <a:xfrm>
            <a:off x="4592000" y="3689000"/>
            <a:ext cx="2226000" cy="3089000"/>
          </a:xfrm>
          <a:prstGeom prst="rect">
            <a:avLst/>
          </a:prstGeom>
          <a:solidFill>
            <a:srgbClr val="1F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61" name="sp461"/>
          <p:cNvSpPr txBox="1"/>
          <p:nvPr/>
        </p:nvSpPr>
        <p:spPr bwMode="auto">
          <a:xfrm>
            <a:off x="4632000" y="3719000"/>
            <a:ext cx="2146000" cy="1081150"/>
          </a:xfrm>
          <a:prstGeom prst="rect">
            <a:avLst/>
          </a:prstGeom>
          <a:solidFill>
            <a:srgbClr val="1F3A5C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Índice de Reabilitação</a:t>
            </a:r>
          </a:p>
        </p:txBody>
      </p:sp>
      <p:sp>
        <p:nvSpPr>
          <p:cNvPr id="462" name="sp462"/>
          <p:cNvSpPr txBox="1"/>
          <p:nvPr/>
        </p:nvSpPr>
        <p:spPr bwMode="auto">
          <a:xfrm>
            <a:off x="4612000" y="4790150"/>
            <a:ext cx="2186000" cy="1173820"/>
          </a:xfrm>
          <a:prstGeom prst="rect">
            <a:avLst/>
          </a:prstGeom>
          <a:solidFill>
            <a:srgbClr val="1F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91%</a:t>
            </a:r>
          </a:p>
        </p:txBody>
      </p:sp>
      <p:sp>
        <p:nvSpPr>
          <p:cNvPr id="463" name="sp463"/>
          <p:cNvSpPr txBox="1"/>
          <p:nvPr/>
        </p:nvSpPr>
        <p:spPr bwMode="auto">
          <a:xfrm>
            <a:off x="4622000" y="5973970"/>
            <a:ext cx="2166000" cy="784030"/>
          </a:xfrm>
          <a:prstGeom prst="rect">
            <a:avLst/>
          </a:prstGeom>
          <a:solidFill>
            <a:srgbClr val="1F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2025: 80%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GOVERNANÇA / GESTÃO DO TRABALHO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400" name="sp400"/>
          <p:cNvSpPr txBox="1"/>
          <p:nvPr/>
        </p:nvSpPr>
        <p:spPr bwMode="auto">
          <a:xfrm>
            <a:off x="12951" y="1310768"/>
            <a:ext cx="4492000" cy="455914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01" name="sp401"/>
          <p:cNvSpPr txBox="1"/>
          <p:nvPr/>
        </p:nvSpPr>
        <p:spPr bwMode="auto">
          <a:xfrm>
            <a:off x="52951" y="1340768"/>
            <a:ext cx="4412000" cy="21763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sz="2400" dirty="0">
                <a:latin typeface="Calibri" panose="020F0502020204030204"/>
              </a:rPr>
              <a:t>Departamentos com colegiado gestor ativo (≥1 reunião/mês)</a:t>
            </a:r>
          </a:p>
        </p:txBody>
      </p:sp>
      <p:sp>
        <p:nvSpPr>
          <p:cNvPr id="402" name="sp402"/>
          <p:cNvSpPr txBox="1"/>
          <p:nvPr/>
        </p:nvSpPr>
        <p:spPr bwMode="auto">
          <a:xfrm>
            <a:off x="32951" y="3507068"/>
            <a:ext cx="4452000" cy="236284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8 departamentos</a:t>
            </a:r>
          </a:p>
        </p:txBody>
      </p:sp>
      <p:sp>
        <p:nvSpPr>
          <p:cNvPr id="403" name="sp403"/>
          <p:cNvSpPr txBox="1"/>
          <p:nvPr/>
        </p:nvSpPr>
        <p:spPr bwMode="auto">
          <a:xfrm>
            <a:off x="42951" y="5281866"/>
            <a:ext cx="4432000" cy="172068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2025: 9 dep.</a:t>
            </a:r>
          </a:p>
        </p:txBody>
      </p:sp>
      <p:sp>
        <p:nvSpPr>
          <p:cNvPr id="410" name="sp410"/>
          <p:cNvSpPr txBox="1"/>
          <p:nvPr/>
        </p:nvSpPr>
        <p:spPr bwMode="auto">
          <a:xfrm>
            <a:off x="4544951" y="1310768"/>
            <a:ext cx="4492000" cy="455914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11" name="sp411"/>
          <p:cNvSpPr txBox="1"/>
          <p:nvPr/>
        </p:nvSpPr>
        <p:spPr bwMode="auto">
          <a:xfrm>
            <a:off x="4584951" y="1340768"/>
            <a:ext cx="4412000" cy="217630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sz="2400" b="1" dirty="0">
                <a:latin typeface="Calibri" panose="020F0502020204030204"/>
              </a:rPr>
              <a:t>Índice de treinamento – educação permanente</a:t>
            </a:r>
          </a:p>
        </p:txBody>
      </p:sp>
      <p:sp>
        <p:nvSpPr>
          <p:cNvPr id="412" name="sp412"/>
          <p:cNvSpPr txBox="1"/>
          <p:nvPr/>
        </p:nvSpPr>
        <p:spPr bwMode="auto">
          <a:xfrm>
            <a:off x="4564951" y="3507068"/>
            <a:ext cx="4452000" cy="236284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271 HH realizadas no quadrimestre</a:t>
            </a:r>
          </a:p>
        </p:txBody>
      </p:sp>
      <p:sp>
        <p:nvSpPr>
          <p:cNvPr id="413" name="sp413"/>
          <p:cNvSpPr txBox="1"/>
          <p:nvPr/>
        </p:nvSpPr>
        <p:spPr bwMode="auto">
          <a:xfrm>
            <a:off x="4594951" y="5187880"/>
            <a:ext cx="4432000" cy="36004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2025: 319,5 HH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102</a:t>
            </a:fld>
            <a:endParaRPr lang="pt-BR" alt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670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803"/>
            <a:ext cx="1953857" cy="50387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rcRect t="2902"/>
          <a:stretch>
            <a:fillRect/>
          </a:stretch>
        </p:blipFill>
        <p:spPr>
          <a:xfrm>
            <a:off x="323528" y="1065013"/>
            <a:ext cx="8694836" cy="47798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700000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/>
              </a:rPr>
              <a:t>ATENÇÃO ESPECIALIZADA - ATENDIMENTOS POR ESTABELECIMENTO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200" name="RowBg0"/>
          <p:cNvSpPr txBox="1">
            <a:spLocks noChangeArrowheads="1"/>
          </p:cNvSpPr>
          <p:nvPr/>
        </p:nvSpPr>
        <p:spPr bwMode="auto">
          <a:xfrm>
            <a:off x="100000" y="67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01" name="Lbl0"/>
          <p:cNvSpPr txBox="1">
            <a:spLocks noChangeArrowheads="1"/>
          </p:cNvSpPr>
          <p:nvPr/>
        </p:nvSpPr>
        <p:spPr bwMode="auto">
          <a:xfrm>
            <a:off x="150000" y="6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Centro de Especialidades Inês da Silva (CEIS)</a:t>
            </a:r>
          </a:p>
        </p:txBody>
      </p:sp>
      <p:sp>
        <p:nvSpPr>
          <p:cNvPr id="202" name="Val0"/>
          <p:cNvSpPr txBox="1">
            <a:spLocks noChangeArrowheads="1"/>
          </p:cNvSpPr>
          <p:nvPr/>
        </p:nvSpPr>
        <p:spPr bwMode="auto">
          <a:xfrm>
            <a:off x="5486400" y="6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31.342</a:t>
            </a:r>
          </a:p>
        </p:txBody>
      </p:sp>
      <p:sp>
        <p:nvSpPr>
          <p:cNvPr id="210" name="RowBg1"/>
          <p:cNvSpPr txBox="1">
            <a:spLocks noChangeArrowheads="1"/>
          </p:cNvSpPr>
          <p:nvPr/>
        </p:nvSpPr>
        <p:spPr bwMode="auto">
          <a:xfrm>
            <a:off x="100000" y="125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11" name="Lbl1"/>
          <p:cNvSpPr txBox="1">
            <a:spLocks noChangeArrowheads="1"/>
          </p:cNvSpPr>
          <p:nvPr/>
        </p:nvSpPr>
        <p:spPr bwMode="auto">
          <a:xfrm>
            <a:off x="150000" y="12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Hospital Municipal de Paulínia (ambulatório)</a:t>
            </a:r>
          </a:p>
        </p:txBody>
      </p:sp>
      <p:sp>
        <p:nvSpPr>
          <p:cNvPr id="212" name="Val1"/>
          <p:cNvSpPr txBox="1">
            <a:spLocks noChangeArrowheads="1"/>
          </p:cNvSpPr>
          <p:nvPr/>
        </p:nvSpPr>
        <p:spPr bwMode="auto">
          <a:xfrm>
            <a:off x="5486400" y="12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14.904</a:t>
            </a:r>
          </a:p>
        </p:txBody>
      </p:sp>
      <p:sp>
        <p:nvSpPr>
          <p:cNvPr id="220" name="RowBg2"/>
          <p:cNvSpPr txBox="1">
            <a:spLocks noChangeArrowheads="1"/>
          </p:cNvSpPr>
          <p:nvPr/>
        </p:nvSpPr>
        <p:spPr bwMode="auto">
          <a:xfrm>
            <a:off x="100000" y="183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21" name="Lbl2"/>
          <p:cNvSpPr txBox="1">
            <a:spLocks noChangeArrowheads="1"/>
          </p:cNvSpPr>
          <p:nvPr/>
        </p:nvSpPr>
        <p:spPr bwMode="auto">
          <a:xfrm>
            <a:off x="150000" y="18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Centro de Reabilitação de Paulínia</a:t>
            </a:r>
          </a:p>
        </p:txBody>
      </p:sp>
      <p:sp>
        <p:nvSpPr>
          <p:cNvPr id="222" name="Val2"/>
          <p:cNvSpPr txBox="1">
            <a:spLocks noChangeArrowheads="1"/>
          </p:cNvSpPr>
          <p:nvPr/>
        </p:nvSpPr>
        <p:spPr bwMode="auto">
          <a:xfrm>
            <a:off x="5486400" y="18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4.817</a:t>
            </a:r>
          </a:p>
        </p:txBody>
      </p:sp>
      <p:sp>
        <p:nvSpPr>
          <p:cNvPr id="230" name="RowBg3"/>
          <p:cNvSpPr txBox="1">
            <a:spLocks noChangeArrowheads="1"/>
          </p:cNvSpPr>
          <p:nvPr/>
        </p:nvSpPr>
        <p:spPr bwMode="auto">
          <a:xfrm>
            <a:off x="100000" y="241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31" name="Lbl3"/>
          <p:cNvSpPr txBox="1">
            <a:spLocks noChangeArrowheads="1"/>
          </p:cNvSpPr>
          <p:nvPr/>
        </p:nvSpPr>
        <p:spPr bwMode="auto">
          <a:xfrm>
            <a:off x="150000" y="242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Ambulatório de Oncologia</a:t>
            </a:r>
          </a:p>
        </p:txBody>
      </p:sp>
      <p:sp>
        <p:nvSpPr>
          <p:cNvPr id="232" name="Val3"/>
          <p:cNvSpPr txBox="1">
            <a:spLocks noChangeArrowheads="1"/>
          </p:cNvSpPr>
          <p:nvPr/>
        </p:nvSpPr>
        <p:spPr bwMode="auto">
          <a:xfrm>
            <a:off x="5486400" y="241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2.211</a:t>
            </a:r>
          </a:p>
        </p:txBody>
      </p:sp>
      <p:sp>
        <p:nvSpPr>
          <p:cNvPr id="240" name="RowBg4"/>
          <p:cNvSpPr txBox="1">
            <a:spLocks noChangeArrowheads="1"/>
          </p:cNvSpPr>
          <p:nvPr/>
        </p:nvSpPr>
        <p:spPr bwMode="auto">
          <a:xfrm>
            <a:off x="100000" y="299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41" name="Lbl4"/>
          <p:cNvSpPr txBox="1">
            <a:spLocks noChangeArrowheads="1"/>
          </p:cNvSpPr>
          <p:nvPr/>
        </p:nvSpPr>
        <p:spPr bwMode="auto">
          <a:xfrm>
            <a:off x="150000" y="300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Instituto Oftalmológico de Paulínia (IOP)</a:t>
            </a:r>
          </a:p>
        </p:txBody>
      </p:sp>
      <p:sp>
        <p:nvSpPr>
          <p:cNvPr id="242" name="Val4"/>
          <p:cNvSpPr txBox="1">
            <a:spLocks noChangeArrowheads="1"/>
          </p:cNvSpPr>
          <p:nvPr/>
        </p:nvSpPr>
        <p:spPr bwMode="auto">
          <a:xfrm>
            <a:off x="5486400" y="299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1.045</a:t>
            </a:r>
          </a:p>
        </p:txBody>
      </p:sp>
      <p:sp>
        <p:nvSpPr>
          <p:cNvPr id="250" name="RowBg5"/>
          <p:cNvSpPr txBox="1">
            <a:spLocks noChangeArrowheads="1"/>
          </p:cNvSpPr>
          <p:nvPr/>
        </p:nvSpPr>
        <p:spPr bwMode="auto">
          <a:xfrm>
            <a:off x="100000" y="357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51" name="Lbl5"/>
          <p:cNvSpPr txBox="1">
            <a:spLocks noChangeArrowheads="1"/>
          </p:cNvSpPr>
          <p:nvPr/>
        </p:nvSpPr>
        <p:spPr bwMode="auto">
          <a:xfrm>
            <a:off x="150000" y="35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Centro Ocular Borgo</a:t>
            </a:r>
          </a:p>
        </p:txBody>
      </p:sp>
      <p:sp>
        <p:nvSpPr>
          <p:cNvPr id="252" name="Val5"/>
          <p:cNvSpPr txBox="1">
            <a:spLocks noChangeArrowheads="1"/>
          </p:cNvSpPr>
          <p:nvPr/>
        </p:nvSpPr>
        <p:spPr bwMode="auto">
          <a:xfrm>
            <a:off x="5486400" y="35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805</a:t>
            </a:r>
          </a:p>
        </p:txBody>
      </p:sp>
      <p:sp>
        <p:nvSpPr>
          <p:cNvPr id="260" name="RowBg6"/>
          <p:cNvSpPr txBox="1">
            <a:spLocks noChangeArrowheads="1"/>
          </p:cNvSpPr>
          <p:nvPr/>
        </p:nvSpPr>
        <p:spPr bwMode="auto">
          <a:xfrm>
            <a:off x="100000" y="415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61" name="Lbl6"/>
          <p:cNvSpPr txBox="1">
            <a:spLocks noChangeArrowheads="1"/>
          </p:cNvSpPr>
          <p:nvPr/>
        </p:nvSpPr>
        <p:spPr bwMode="auto">
          <a:xfrm>
            <a:off x="150000" y="41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Consultório na Rua de Paulínia</a:t>
            </a:r>
          </a:p>
        </p:txBody>
      </p:sp>
      <p:sp>
        <p:nvSpPr>
          <p:cNvPr id="262" name="Val6"/>
          <p:cNvSpPr txBox="1">
            <a:spLocks noChangeArrowheads="1"/>
          </p:cNvSpPr>
          <p:nvPr/>
        </p:nvSpPr>
        <p:spPr bwMode="auto">
          <a:xfrm>
            <a:off x="5486400" y="41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526</a:t>
            </a:r>
          </a:p>
        </p:txBody>
      </p:sp>
      <p:sp>
        <p:nvSpPr>
          <p:cNvPr id="270" name="RowBg7"/>
          <p:cNvSpPr txBox="1">
            <a:spLocks noChangeArrowheads="1"/>
          </p:cNvSpPr>
          <p:nvPr/>
        </p:nvSpPr>
        <p:spPr bwMode="auto">
          <a:xfrm>
            <a:off x="100000" y="473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71" name="Lbl7"/>
          <p:cNvSpPr txBox="1">
            <a:spLocks noChangeArrowheads="1"/>
          </p:cNvSpPr>
          <p:nvPr/>
        </p:nvSpPr>
        <p:spPr bwMode="auto">
          <a:xfrm>
            <a:off x="150000" y="47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Outros conveniados e regulados</a:t>
            </a:r>
          </a:p>
        </p:txBody>
      </p:sp>
      <p:sp>
        <p:nvSpPr>
          <p:cNvPr id="272" name="Val7"/>
          <p:cNvSpPr txBox="1">
            <a:spLocks noChangeArrowheads="1"/>
          </p:cNvSpPr>
          <p:nvPr/>
        </p:nvSpPr>
        <p:spPr bwMode="auto">
          <a:xfrm>
            <a:off x="5486400" y="47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3.242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B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1" name="AccentBar"/>
          <p:cNvSpPr txBox="1">
            <a:spLocks noChangeArrowheads="1"/>
          </p:cNvSpPr>
          <p:nvPr/>
        </p:nvSpPr>
        <p:spPr bwMode="auto">
          <a:xfrm>
            <a:off x="0" y="3179000"/>
            <a:ext cx="9144000" cy="500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2" name="PartNum"/>
          <p:cNvSpPr txBox="1">
            <a:spLocks noChangeArrowheads="1"/>
          </p:cNvSpPr>
          <p:nvPr/>
        </p:nvSpPr>
        <p:spPr bwMode="auto">
          <a:xfrm>
            <a:off x="300000" y="800000"/>
            <a:ext cx="8544000" cy="7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9DC3E6"/>
                </a:solidFill>
                <a:latin typeface="Calibri" panose="020F0502020204030204"/>
              </a:rPr>
              <a:t>PARTE 2</a:t>
            </a:r>
          </a:p>
        </p:txBody>
      </p:sp>
      <p:sp>
        <p:nvSpPr>
          <p:cNvPr id="13" name="Title"/>
          <p:cNvSpPr txBox="1">
            <a:spLocks noChangeArrowheads="1"/>
          </p:cNvSpPr>
          <p:nvPr/>
        </p:nvSpPr>
        <p:spPr bwMode="auto">
          <a:xfrm>
            <a:off x="179512" y="3179000"/>
            <a:ext cx="8544000" cy="12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800" b="1" dirty="0">
                <a:solidFill>
                  <a:srgbClr val="FFFFFF"/>
                </a:solidFill>
                <a:latin typeface="Calibri" panose="020F0502020204030204"/>
              </a:rPr>
              <a:t>ANÁLISE FINANCEIRA</a:t>
            </a:r>
          </a:p>
        </p:txBody>
      </p:sp>
      <p:sp>
        <p:nvSpPr>
          <p:cNvPr id="14" name="Sub"/>
          <p:cNvSpPr txBox="1">
            <a:spLocks noChangeArrowheads="1"/>
          </p:cNvSpPr>
          <p:nvPr/>
        </p:nvSpPr>
        <p:spPr bwMode="auto">
          <a:xfrm>
            <a:off x="300000" y="4129000"/>
            <a:ext cx="8544000" cy="6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B4C7E7"/>
                </a:solidFill>
                <a:latin typeface="Calibri" panose="020F0502020204030204"/>
              </a:rPr>
              <a:t>Execução Orçamentária - Janeiro a Abril de 2026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0000" y="6258000"/>
            <a:ext cx="900000" cy="36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44000" y="6258000"/>
            <a:ext cx="90000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48199" y="434949"/>
            <a:ext cx="8543925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2400" b="1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SECRETARIA MUNICIPAL DE SAÚDE</a:t>
            </a:r>
            <a:br>
              <a:rPr lang="pt-BR" altLang="pt-BR" b="1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</a:br>
            <a:r>
              <a:rPr lang="pt-BR" altLang="pt-BR" sz="2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JANEIRO A ABRIL/2026</a:t>
            </a:r>
          </a:p>
        </p:txBody>
      </p:sp>
      <p:graphicFrame>
        <p:nvGraphicFramePr>
          <p:cNvPr id="6146" name="Group 2"/>
          <p:cNvGraphicFramePr>
            <a:graphicFrameLocks noGrp="1"/>
          </p:cNvGraphicFramePr>
          <p:nvPr/>
        </p:nvGraphicFramePr>
        <p:xfrm>
          <a:off x="138835" y="1556792"/>
          <a:ext cx="8897661" cy="4234003"/>
        </p:xfrm>
        <a:graphic>
          <a:graphicData uri="http://schemas.openxmlformats.org/drawingml/2006/table">
            <a:tbl>
              <a:tblPr/>
              <a:tblGrid>
                <a:gridCol w="1417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5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8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3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48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44706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1">
                        <a:lnSpc>
                          <a:spcPct val="102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endParaRPr kumimoji="0" lang="pt-BR" alt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2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1">
                        <a:lnSpc>
                          <a:spcPct val="102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Verdana" panose="020B0604030504040204" pitchFamily="32" charset="0"/>
                          <a:cs typeface="Arial" panose="020B0604020202020204" pitchFamily="34" charset="0"/>
                        </a:rPr>
                        <a:t>ORÇADO  INICIAL ANO</a:t>
                      </a:r>
                    </a:p>
                  </a:txBody>
                  <a:tcPr marL="90000" marR="9000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90000" marR="9000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1">
                        <a:lnSpc>
                          <a:spcPct val="102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Verdana" panose="020B0604030504040204" pitchFamily="32" charset="0"/>
                          <a:cs typeface="Arial" panose="020B0604020202020204" pitchFamily="34" charset="0"/>
                        </a:rPr>
                        <a:t>EMPENHADO 1Q</a:t>
                      </a:r>
                    </a:p>
                  </a:txBody>
                  <a:tcPr marL="90000" marR="9000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90000" marR="9000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1">
                        <a:lnSpc>
                          <a:spcPct val="102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Verdana" panose="020B0604030504040204" pitchFamily="32" charset="0"/>
                          <a:cs typeface="Arial" panose="020B0604020202020204" pitchFamily="34" charset="0"/>
                        </a:rPr>
                        <a:t>LIQUIDADO 1Q</a:t>
                      </a:r>
                    </a:p>
                  </a:txBody>
                  <a:tcPr marL="90000" marR="9000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90000" marR="9000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1">
                        <a:lnSpc>
                          <a:spcPct val="102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Verdana" panose="020B0604030504040204" pitchFamily="32" charset="0"/>
                          <a:cs typeface="Arial" panose="020B0604020202020204" pitchFamily="34" charset="0"/>
                        </a:rPr>
                        <a:t>PAGO 1Q</a:t>
                      </a:r>
                    </a:p>
                  </a:txBody>
                  <a:tcPr marL="90000" marR="9000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90000" marR="9000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Gestão e apoio administrativo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62.604.000,00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9,70%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36.849.238,85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11,89%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11.835.213,39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6,45%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9.997.203,71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5,85%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19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Rede Básica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R$ 140.551.000,00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21,79%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60.310.839,33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19,45%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41.229.494,18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22,47%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38.467.121,26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22,52%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19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Rede Especializada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R$ 115.943.000,00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17,97%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59.890.890,38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19,32%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31.611.716,68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17,23%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28.600.594,79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16,74%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Hospital Municipal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</a:t>
                      </a:r>
                      <a:r>
                        <a:rPr lang="pt-BR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311.734.000,00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48,32%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147.153.582,69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47,46%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95.209.481,44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51,88%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90.245.783,63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52,83%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19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Vigilância em Saúde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14.267.500,00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2,21%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5.828.888,12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1,88%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3.634.382,84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1,98%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3.517.198,64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2,06%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67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TOTAL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R$ 645.099.500,00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R$  310.033.439,37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R$  183.520.288,53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R$  170.827.902,03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13</a:t>
            </a:fld>
            <a:endParaRPr lang="pt-BR" alt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04858" y="443298"/>
            <a:ext cx="8543925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2400" b="1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SECRETARIA MUNICIPAL DE SAÚDE</a:t>
            </a:r>
            <a:br>
              <a:rPr lang="pt-BR" altLang="pt-BR" b="1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</a:br>
            <a:r>
              <a:rPr lang="pt-BR" altLang="pt-BR" sz="2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INVESTIMENTO PER CAPITA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14</a:t>
            </a:fld>
            <a:endParaRPr lang="pt-BR" altLang="pt-BR"/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2015282" y="1758198"/>
          <a:ext cx="4933950" cy="30380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46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808">
                <a:tc>
                  <a:txBody>
                    <a:bodyPr/>
                    <a:lstStyle/>
                    <a:p>
                      <a:pPr algn="ctr" fontAlgn="t"/>
                      <a:r>
                        <a:rPr lang="pt-BR" sz="135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População residente*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116.674 pessoas</a:t>
                      </a:r>
                      <a:r>
                        <a:rPr lang="pt-BR" dirty="0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467544" y="6094741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*IBGE 2022</a:t>
            </a:r>
          </a:p>
        </p:txBody>
      </p:sp>
      <p:graphicFrame>
        <p:nvGraphicFramePr>
          <p:cNvPr id="17" name="Gráfico 16"/>
          <p:cNvGraphicFramePr/>
          <p:nvPr/>
        </p:nvGraphicFramePr>
        <p:xfrm>
          <a:off x="4482257" y="24392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graphicFrame>
        <p:nvGraphicFramePr>
          <p:cNvPr id="11" name="Gráfico 10"/>
          <p:cNvGraphicFramePr/>
          <p:nvPr/>
        </p:nvGraphicFramePr>
        <p:xfrm>
          <a:off x="8434" y="24392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60B54AD4-10FD-CA99-CEDD-FB17DEE98B6C}"/>
              </a:ext>
            </a:extLst>
          </p:cNvPr>
          <p:cNvSpPr txBox="1"/>
          <p:nvPr/>
        </p:nvSpPr>
        <p:spPr>
          <a:xfrm>
            <a:off x="2195736" y="5251381"/>
            <a:ext cx="4750018" cy="1570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Aumento efetivo do orçamento da Saúde: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2025/2024:   1,8%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2026/2025: </a:t>
            </a:r>
            <a:r>
              <a:rPr lang="pt-BR" sz="3200" b="1" dirty="0">
                <a:solidFill>
                  <a:schemeClr val="accent1">
                    <a:lumMod val="50000"/>
                  </a:schemeClr>
                </a:solidFill>
              </a:rPr>
              <a:t>10,8%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11092" y="159857"/>
            <a:ext cx="8543925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2400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EXECUÇÃO ORÇAMENTÁRIA</a:t>
            </a:r>
          </a:p>
          <a:p>
            <a:pPr algn="ctr"/>
            <a:r>
              <a:rPr lang="pt-BR" altLang="pt-BR" sz="2400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MONITORAMENTO POR UNIDADE EXECUTORA</a:t>
            </a:r>
            <a:endParaRPr lang="pt-BR" altLang="pt-BR" sz="2400" dirty="0">
              <a:solidFill>
                <a:schemeClr val="accent6">
                  <a:lumMod val="75000"/>
                </a:schemeClr>
              </a:solidFill>
              <a:latin typeface="Verdana" panose="020B0604030504040204" pitchFamily="32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15</a:t>
            </a:fld>
            <a:endParaRPr lang="pt-BR" alt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035372"/>
              </p:ext>
            </p:extLst>
          </p:nvPr>
        </p:nvGraphicFramePr>
        <p:xfrm>
          <a:off x="251520" y="1447331"/>
          <a:ext cx="844842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04858" y="188640"/>
            <a:ext cx="8543925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2400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EXECUÇÃO ORÇAMENTÁRIA</a:t>
            </a:r>
          </a:p>
          <a:p>
            <a:pPr algn="ctr"/>
            <a:r>
              <a:rPr lang="pt-BR" altLang="pt-BR" sz="2400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MONITORAMENTO POR </a:t>
            </a:r>
            <a:r>
              <a:rPr lang="pt-BR" altLang="pt-BR" sz="2400" dirty="0">
                <a:solidFill>
                  <a:srgbClr val="FFC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UNIDADE EXECUTORA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16</a:t>
            </a:fld>
            <a:endParaRPr lang="pt-BR" alt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980315"/>
              </p:ext>
            </p:extLst>
          </p:nvPr>
        </p:nvGraphicFramePr>
        <p:xfrm>
          <a:off x="225157" y="1094587"/>
          <a:ext cx="3780000" cy="18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660074"/>
              </p:ext>
            </p:extLst>
          </p:nvPr>
        </p:nvGraphicFramePr>
        <p:xfrm>
          <a:off x="2682000" y="4826414"/>
          <a:ext cx="3780000" cy="18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252186"/>
              </p:ext>
            </p:extLst>
          </p:nvPr>
        </p:nvGraphicFramePr>
        <p:xfrm>
          <a:off x="266636" y="2996124"/>
          <a:ext cx="3780000" cy="18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344034"/>
              </p:ext>
            </p:extLst>
          </p:nvPr>
        </p:nvGraphicFramePr>
        <p:xfrm>
          <a:off x="4846966" y="2930587"/>
          <a:ext cx="3780000" cy="18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489299"/>
              </p:ext>
            </p:extLst>
          </p:nvPr>
        </p:nvGraphicFramePr>
        <p:xfrm>
          <a:off x="4805487" y="1124390"/>
          <a:ext cx="3780000" cy="18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04858" y="188640"/>
            <a:ext cx="8543925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2400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EXECUÇÃO ORÇAMENTÁRIA</a:t>
            </a:r>
          </a:p>
          <a:p>
            <a:pPr algn="ctr"/>
            <a:r>
              <a:rPr lang="pt-BR" altLang="pt-BR" sz="2400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MONITORAMENTO POR </a:t>
            </a:r>
            <a:r>
              <a:rPr lang="pt-BR" altLang="pt-BR" sz="2400" dirty="0">
                <a:solidFill>
                  <a:srgbClr val="FFC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PROGRAMA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17</a:t>
            </a:fld>
            <a:endParaRPr lang="pt-BR" alt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155065"/>
              </p:ext>
            </p:extLst>
          </p:nvPr>
        </p:nvGraphicFramePr>
        <p:xfrm>
          <a:off x="307847" y="1253853"/>
          <a:ext cx="396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457618"/>
              </p:ext>
            </p:extLst>
          </p:nvPr>
        </p:nvGraphicFramePr>
        <p:xfrm>
          <a:off x="332340" y="4005064"/>
          <a:ext cx="396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663711"/>
              </p:ext>
            </p:extLst>
          </p:nvPr>
        </p:nvGraphicFramePr>
        <p:xfrm>
          <a:off x="4477950" y="2636912"/>
          <a:ext cx="396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0681351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89404" y="455029"/>
            <a:ext cx="9036496" cy="107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2800" b="1" dirty="0">
                <a:solidFill>
                  <a:srgbClr val="000000"/>
                </a:solidFill>
                <a:latin typeface="Verdana" panose="020B0604030504040204" pitchFamily="32" charset="0"/>
              </a:rPr>
              <a:t>APLICAÇÃO SECRETARIA DE SAÚDE - IMPOSTOS E TRANSFERÊNCIAS 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90410"/>
              </p:ext>
            </p:extLst>
          </p:nvPr>
        </p:nvGraphicFramePr>
        <p:xfrm>
          <a:off x="89404" y="1909810"/>
          <a:ext cx="8875085" cy="40394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61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7894">
                <a:tc>
                  <a:txBody>
                    <a:bodyPr/>
                    <a:lstStyle/>
                    <a:p>
                      <a:pPr algn="ctr"/>
                      <a:endParaRPr lang="pt-BR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QUADRIMESTRE 2026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RESTOS A PAGAR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894">
                <a:tc>
                  <a:txBody>
                    <a:bodyPr/>
                    <a:lstStyle/>
                    <a:p>
                      <a:pPr algn="ctr"/>
                      <a:endParaRPr lang="pt-BR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EMPENHADO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LIQUIDADO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LIQUIDADO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8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PRÓPRIOS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R$ </a:t>
                      </a:r>
                      <a:r>
                        <a:rPr sz="1200" b="1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922.790.471,14</a:t>
                      </a:r>
                    </a:p>
                  </a:txBody>
                  <a:tcPr marL="9842" marR="9842" marT="984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R$ 297.124.412,49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R$ 179.009.875,58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R$ 166.870.960,03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R$ 25.523.351,35 </a:t>
                      </a:r>
                    </a:p>
                  </a:txBody>
                  <a:tcPr marL="9525" marR="9525" marT="9525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8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REPASSES SUS – FEDERAL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R$ </a:t>
                      </a:r>
                      <a:r>
                        <a:rPr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7.797.003,40</a:t>
                      </a:r>
                    </a:p>
                  </a:txBody>
                  <a:tcPr marL="9842" marR="9842" marT="98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R$ 12.723.655,38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R$ 4.441.412,95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R$ 3.887.942,00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R$    1.767.368,97 </a:t>
                      </a:r>
                    </a:p>
                  </a:txBody>
                  <a:tcPr marL="9525" marR="9525" marT="9525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8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REPASSES SUS – ESTADUAL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R$ </a:t>
                      </a:r>
                      <a:r>
                        <a:rPr sz="1200" b="0" i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643.351,59</a:t>
                      </a:r>
                    </a:p>
                  </a:txBody>
                  <a:tcPr marL="9842" marR="9842" marT="98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R$ 185.371,50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R$ 69.000,00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R$ 69.000,00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18</a:t>
            </a:fld>
            <a:endParaRPr lang="pt-BR" alt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7" y="18099"/>
            <a:ext cx="8226425" cy="85214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/>
              <a:t>Aplicação Recursos Municipais na Saúde</a:t>
            </a:r>
            <a:br>
              <a:rPr lang="pt-BR" sz="2800" b="1" dirty="0"/>
            </a:br>
            <a:r>
              <a:rPr lang="pt-BR" sz="2800" b="1" dirty="0"/>
              <a:t>% das despesas obrigatórias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5991723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tx1"/>
                </a:solidFill>
              </a:rPr>
              <a:t>Obs.: recurso próprio</a:t>
            </a:r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241451"/>
              </p:ext>
            </p:extLst>
          </p:nvPr>
        </p:nvGraphicFramePr>
        <p:xfrm>
          <a:off x="539552" y="1381918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19</a:t>
            </a:fld>
            <a:endParaRPr lang="pt-BR" alt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79387" y="133790"/>
            <a:ext cx="8785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3200" b="1" dirty="0">
                <a:solidFill>
                  <a:srgbClr val="000000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AUDIÊNCIA PÚBLICA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79387" y="908720"/>
            <a:ext cx="8785225" cy="5447744"/>
          </a:xfrm>
          <a:prstGeom prst="rect">
            <a:avLst/>
          </a:prstGeom>
          <a:noFill/>
          <a:ln w="9525">
            <a:noFill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0995" algn="l"/>
                <a:tab pos="788670" algn="l"/>
                <a:tab pos="1238250" algn="l"/>
                <a:tab pos="1687195" algn="l"/>
                <a:tab pos="2136775" algn="l"/>
                <a:tab pos="2585720" algn="l"/>
                <a:tab pos="3035300" algn="l"/>
                <a:tab pos="3484245" algn="l"/>
                <a:tab pos="3933825" algn="l"/>
                <a:tab pos="4382770" algn="l"/>
                <a:tab pos="4832350" algn="l"/>
                <a:tab pos="5281295" algn="l"/>
                <a:tab pos="5730875" algn="l"/>
                <a:tab pos="6179820" algn="l"/>
                <a:tab pos="6629400" algn="l"/>
                <a:tab pos="7078345" algn="l"/>
                <a:tab pos="7527925" algn="l"/>
                <a:tab pos="7976870" algn="l"/>
                <a:tab pos="8426450" algn="l"/>
                <a:tab pos="887539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340995" algn="l"/>
                <a:tab pos="788670" algn="l"/>
                <a:tab pos="1238250" algn="l"/>
                <a:tab pos="1687195" algn="l"/>
                <a:tab pos="2136775" algn="l"/>
                <a:tab pos="2585720" algn="l"/>
                <a:tab pos="3035300" algn="l"/>
                <a:tab pos="3484245" algn="l"/>
                <a:tab pos="3933825" algn="l"/>
                <a:tab pos="4382770" algn="l"/>
                <a:tab pos="4832350" algn="l"/>
                <a:tab pos="5281295" algn="l"/>
                <a:tab pos="5730875" algn="l"/>
                <a:tab pos="6179820" algn="l"/>
                <a:tab pos="6629400" algn="l"/>
                <a:tab pos="7078345" algn="l"/>
                <a:tab pos="7527925" algn="l"/>
                <a:tab pos="7976870" algn="l"/>
                <a:tab pos="8426450" algn="l"/>
                <a:tab pos="887539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340995" algn="l"/>
                <a:tab pos="788670" algn="l"/>
                <a:tab pos="1238250" algn="l"/>
                <a:tab pos="1687195" algn="l"/>
                <a:tab pos="2136775" algn="l"/>
                <a:tab pos="2585720" algn="l"/>
                <a:tab pos="3035300" algn="l"/>
                <a:tab pos="3484245" algn="l"/>
                <a:tab pos="3933825" algn="l"/>
                <a:tab pos="4382770" algn="l"/>
                <a:tab pos="4832350" algn="l"/>
                <a:tab pos="5281295" algn="l"/>
                <a:tab pos="5730875" algn="l"/>
                <a:tab pos="6179820" algn="l"/>
                <a:tab pos="6629400" algn="l"/>
                <a:tab pos="7078345" algn="l"/>
                <a:tab pos="7527925" algn="l"/>
                <a:tab pos="7976870" algn="l"/>
                <a:tab pos="8426450" algn="l"/>
                <a:tab pos="887539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340995" algn="l"/>
                <a:tab pos="788670" algn="l"/>
                <a:tab pos="1238250" algn="l"/>
                <a:tab pos="1687195" algn="l"/>
                <a:tab pos="2136775" algn="l"/>
                <a:tab pos="2585720" algn="l"/>
                <a:tab pos="3035300" algn="l"/>
                <a:tab pos="3484245" algn="l"/>
                <a:tab pos="3933825" algn="l"/>
                <a:tab pos="4382770" algn="l"/>
                <a:tab pos="4832350" algn="l"/>
                <a:tab pos="5281295" algn="l"/>
                <a:tab pos="5730875" algn="l"/>
                <a:tab pos="6179820" algn="l"/>
                <a:tab pos="6629400" algn="l"/>
                <a:tab pos="7078345" algn="l"/>
                <a:tab pos="7527925" algn="l"/>
                <a:tab pos="7976870" algn="l"/>
                <a:tab pos="8426450" algn="l"/>
                <a:tab pos="887539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340995" algn="l"/>
                <a:tab pos="788670" algn="l"/>
                <a:tab pos="1238250" algn="l"/>
                <a:tab pos="1687195" algn="l"/>
                <a:tab pos="2136775" algn="l"/>
                <a:tab pos="2585720" algn="l"/>
                <a:tab pos="3035300" algn="l"/>
                <a:tab pos="3484245" algn="l"/>
                <a:tab pos="3933825" algn="l"/>
                <a:tab pos="4382770" algn="l"/>
                <a:tab pos="4832350" algn="l"/>
                <a:tab pos="5281295" algn="l"/>
                <a:tab pos="5730875" algn="l"/>
                <a:tab pos="6179820" algn="l"/>
                <a:tab pos="6629400" algn="l"/>
                <a:tab pos="7078345" algn="l"/>
                <a:tab pos="7527925" algn="l"/>
                <a:tab pos="7976870" algn="l"/>
                <a:tab pos="8426450" algn="l"/>
                <a:tab pos="887539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340995" algn="l"/>
                <a:tab pos="788670" algn="l"/>
                <a:tab pos="1238250" algn="l"/>
                <a:tab pos="1687195" algn="l"/>
                <a:tab pos="2136775" algn="l"/>
                <a:tab pos="2585720" algn="l"/>
                <a:tab pos="3035300" algn="l"/>
                <a:tab pos="3484245" algn="l"/>
                <a:tab pos="3933825" algn="l"/>
                <a:tab pos="4382770" algn="l"/>
                <a:tab pos="4832350" algn="l"/>
                <a:tab pos="5281295" algn="l"/>
                <a:tab pos="5730875" algn="l"/>
                <a:tab pos="6179820" algn="l"/>
                <a:tab pos="6629400" algn="l"/>
                <a:tab pos="7078345" algn="l"/>
                <a:tab pos="7527925" algn="l"/>
                <a:tab pos="7976870" algn="l"/>
                <a:tab pos="8426450" algn="l"/>
                <a:tab pos="887539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340995" algn="l"/>
                <a:tab pos="788670" algn="l"/>
                <a:tab pos="1238250" algn="l"/>
                <a:tab pos="1687195" algn="l"/>
                <a:tab pos="2136775" algn="l"/>
                <a:tab pos="2585720" algn="l"/>
                <a:tab pos="3035300" algn="l"/>
                <a:tab pos="3484245" algn="l"/>
                <a:tab pos="3933825" algn="l"/>
                <a:tab pos="4382770" algn="l"/>
                <a:tab pos="4832350" algn="l"/>
                <a:tab pos="5281295" algn="l"/>
                <a:tab pos="5730875" algn="l"/>
                <a:tab pos="6179820" algn="l"/>
                <a:tab pos="6629400" algn="l"/>
                <a:tab pos="7078345" algn="l"/>
                <a:tab pos="7527925" algn="l"/>
                <a:tab pos="7976870" algn="l"/>
                <a:tab pos="8426450" algn="l"/>
                <a:tab pos="887539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340995" algn="l"/>
                <a:tab pos="788670" algn="l"/>
                <a:tab pos="1238250" algn="l"/>
                <a:tab pos="1687195" algn="l"/>
                <a:tab pos="2136775" algn="l"/>
                <a:tab pos="2585720" algn="l"/>
                <a:tab pos="3035300" algn="l"/>
                <a:tab pos="3484245" algn="l"/>
                <a:tab pos="3933825" algn="l"/>
                <a:tab pos="4382770" algn="l"/>
                <a:tab pos="4832350" algn="l"/>
                <a:tab pos="5281295" algn="l"/>
                <a:tab pos="5730875" algn="l"/>
                <a:tab pos="6179820" algn="l"/>
                <a:tab pos="6629400" algn="l"/>
                <a:tab pos="7078345" algn="l"/>
                <a:tab pos="7527925" algn="l"/>
                <a:tab pos="7976870" algn="l"/>
                <a:tab pos="8426450" algn="l"/>
                <a:tab pos="887539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340995" algn="l"/>
                <a:tab pos="788670" algn="l"/>
                <a:tab pos="1238250" algn="l"/>
                <a:tab pos="1687195" algn="l"/>
                <a:tab pos="2136775" algn="l"/>
                <a:tab pos="2585720" algn="l"/>
                <a:tab pos="3035300" algn="l"/>
                <a:tab pos="3484245" algn="l"/>
                <a:tab pos="3933825" algn="l"/>
                <a:tab pos="4382770" algn="l"/>
                <a:tab pos="4832350" algn="l"/>
                <a:tab pos="5281295" algn="l"/>
                <a:tab pos="5730875" algn="l"/>
                <a:tab pos="6179820" algn="l"/>
                <a:tab pos="6629400" algn="l"/>
                <a:tab pos="7078345" algn="l"/>
                <a:tab pos="7527925" algn="l"/>
                <a:tab pos="7976870" algn="l"/>
                <a:tab pos="8426450" algn="l"/>
                <a:tab pos="887539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endParaRPr lang="pt-BR" altLang="pt-BR" b="1" dirty="0">
              <a:solidFill>
                <a:srgbClr val="000000"/>
              </a:solidFill>
              <a:latin typeface="Arial Black" panose="020B0A04020102020204" pitchFamily="34" charset="0"/>
              <a:ea typeface="Verdana" panose="020B0604030504040204" pitchFamily="32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endParaRPr lang="pt-BR" altLang="pt-BR" b="1" dirty="0">
              <a:solidFill>
                <a:srgbClr val="000000"/>
              </a:solidFill>
              <a:latin typeface="Arial Black" panose="020B0A04020102020204" pitchFamily="34" charset="0"/>
              <a:ea typeface="Verdana" panose="020B0604030504040204" pitchFamily="32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</a:pPr>
            <a:r>
              <a:rPr lang="pt-BR" altLang="pt-BR" b="1" dirty="0">
                <a:solidFill>
                  <a:srgbClr val="000000"/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Objetivo:</a:t>
            </a:r>
            <a:r>
              <a:rPr lang="pt-BR" altLang="pt-BR" dirty="0">
                <a:solidFill>
                  <a:srgbClr val="000000"/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	</a:t>
            </a:r>
            <a:r>
              <a:rPr lang="pt-BR" altLang="pt-BR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Apresentação dos recursos aplicados e produção das                                                     Unidades/Serviços de Saúde no 1º quadrimestre/2026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</a:pPr>
            <a:r>
              <a:rPr lang="pt-BR" altLang="pt-BR" b="1" dirty="0">
                <a:solidFill>
                  <a:srgbClr val="000000"/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    Local:  </a:t>
            </a:r>
            <a:r>
              <a:rPr lang="pt-BR" altLang="pt-BR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Câmara Municipal de Paulínia – Plenarinho 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</a:pPr>
            <a:r>
              <a:rPr lang="pt-BR" altLang="pt-BR" b="1" dirty="0">
                <a:solidFill>
                  <a:srgbClr val="000000"/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     Data:   </a:t>
            </a:r>
            <a:r>
              <a:rPr lang="pt-BR" altLang="pt-BR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27/05/2026 (4ª feira)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</a:pPr>
            <a:r>
              <a:rPr lang="pt-BR" altLang="pt-BR" b="1" dirty="0">
                <a:solidFill>
                  <a:srgbClr val="000000"/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 Horário:   </a:t>
            </a:r>
            <a:r>
              <a:rPr lang="pt-BR" altLang="pt-BR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09:00 horas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endParaRPr lang="pt-BR" altLang="pt-BR" dirty="0">
              <a:solidFill>
                <a:srgbClr val="0070C0"/>
              </a:solidFill>
              <a:latin typeface="Arial Black" panose="020B0A04020102020204" pitchFamily="34" charset="0"/>
              <a:ea typeface="Verdana" panose="020B0604030504040204" pitchFamily="32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endParaRPr lang="pt-BR" altLang="pt-BR" dirty="0">
              <a:solidFill>
                <a:srgbClr val="0070C0"/>
              </a:solidFill>
              <a:latin typeface="Arial Black" panose="020B0A04020102020204" pitchFamily="34" charset="0"/>
              <a:ea typeface="Verdana" panose="020B0604030504040204" pitchFamily="32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</a:pPr>
            <a:r>
              <a:rPr lang="pt-BR" altLang="pt-BR" sz="1400" dirty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SECRETARIA MUNICIPAL DE SAÚDE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</a:pPr>
            <a:r>
              <a:rPr lang="pt-BR" altLang="pt-BR" sz="1400" dirty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AV. PREF. JOSÉ LOZANO ARAÚJO, 1551 – PQ BRASIL 500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</a:pPr>
            <a:r>
              <a:rPr lang="pt-BR" altLang="pt-BR" sz="1400" dirty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2" charset="0"/>
                <a:cs typeface="Arial" panose="020B0604020202020204" pitchFamily="34" charset="0"/>
              </a:rPr>
              <a:t>(19) 3874-5616		secsaude@paulinia.sp.gov.br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endParaRPr lang="pt-BR" altLang="pt-BR" b="1" dirty="0">
              <a:solidFill>
                <a:srgbClr val="000000"/>
              </a:solidFill>
              <a:latin typeface="Arial Black" panose="020B0A04020102020204" pitchFamily="34" charset="0"/>
              <a:ea typeface="Verdana" panose="020B0604030504040204" pitchFamily="32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2</a:t>
            </a:fld>
            <a:endParaRPr lang="pt-BR" alt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20</a:t>
            </a:fld>
            <a:endParaRPr lang="pt-BR" altLang="pt-BR" dirty="0"/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2787669904"/>
              </p:ext>
            </p:extLst>
          </p:nvPr>
        </p:nvGraphicFramePr>
        <p:xfrm>
          <a:off x="334364" y="1198514"/>
          <a:ext cx="869963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539552" y="59861"/>
            <a:ext cx="8226425" cy="852140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/>
              <a:t>Aplicação Recursos Municipais na Saúde</a:t>
            </a:r>
            <a:br>
              <a:rPr lang="pt-BR" sz="2400" b="1" dirty="0"/>
            </a:br>
            <a:r>
              <a:rPr lang="pt-BR" sz="1800" b="1" dirty="0"/>
              <a:t>% das despesas obrigatórias</a:t>
            </a:r>
            <a:endParaRPr lang="pt-BR" sz="1800" b="1" dirty="0">
              <a:solidFill>
                <a:srgbClr val="FF0000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sp>
        <p:nvSpPr>
          <p:cNvPr id="9" name="CaixaDeTexto 1"/>
          <p:cNvSpPr txBox="1"/>
          <p:nvPr/>
        </p:nvSpPr>
        <p:spPr>
          <a:xfrm>
            <a:off x="3510371" y="5046293"/>
            <a:ext cx="93610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26,81%</a:t>
            </a:r>
          </a:p>
        </p:txBody>
      </p:sp>
      <p:sp>
        <p:nvSpPr>
          <p:cNvPr id="10" name="CaixaDeTexto 1"/>
          <p:cNvSpPr txBox="1"/>
          <p:nvPr/>
        </p:nvSpPr>
        <p:spPr>
          <a:xfrm>
            <a:off x="3491880" y="5207900"/>
            <a:ext cx="93610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16,00%</a:t>
            </a:r>
          </a:p>
        </p:txBody>
      </p:sp>
      <p:sp>
        <p:nvSpPr>
          <p:cNvPr id="11" name="CaixaDeTexto 1"/>
          <p:cNvSpPr txBox="1"/>
          <p:nvPr/>
        </p:nvSpPr>
        <p:spPr>
          <a:xfrm>
            <a:off x="3491880" y="5412711"/>
            <a:ext cx="93610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14,92%</a:t>
            </a:r>
          </a:p>
        </p:txBody>
      </p:sp>
      <p:sp>
        <p:nvSpPr>
          <p:cNvPr id="12" name="CaixaDeTexto 1"/>
          <p:cNvSpPr txBox="1"/>
          <p:nvPr/>
        </p:nvSpPr>
        <p:spPr>
          <a:xfrm>
            <a:off x="5868144" y="5013176"/>
            <a:ext cx="93610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26,01%</a:t>
            </a:r>
          </a:p>
        </p:txBody>
      </p:sp>
      <p:sp>
        <p:nvSpPr>
          <p:cNvPr id="15" name="CaixaDeTexto 1"/>
          <p:cNvSpPr txBox="1"/>
          <p:nvPr/>
        </p:nvSpPr>
        <p:spPr>
          <a:xfrm>
            <a:off x="5868144" y="5390706"/>
            <a:ext cx="93610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15,73%</a:t>
            </a:r>
          </a:p>
        </p:txBody>
      </p:sp>
      <p:sp>
        <p:nvSpPr>
          <p:cNvPr id="16" name="CaixaDeTexto 1"/>
          <p:cNvSpPr txBox="1"/>
          <p:nvPr/>
        </p:nvSpPr>
        <p:spPr>
          <a:xfrm>
            <a:off x="8207896" y="5390706"/>
            <a:ext cx="93610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18,08%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8047309" y="5217743"/>
            <a:ext cx="936082" cy="28800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19,40%</a:t>
            </a:r>
          </a:p>
        </p:txBody>
      </p:sp>
      <p:sp>
        <p:nvSpPr>
          <p:cNvPr id="19" name="CaixaDeTexto 1"/>
          <p:cNvSpPr txBox="1"/>
          <p:nvPr/>
        </p:nvSpPr>
        <p:spPr>
          <a:xfrm>
            <a:off x="8207896" y="5036610"/>
            <a:ext cx="93610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32,20%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07950" y="278650"/>
            <a:ext cx="8856663" cy="12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2000" b="1" u="sng" dirty="0">
                <a:solidFill>
                  <a:schemeClr val="tx1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DISTRIBUIÇÃO POR DESPESA</a:t>
            </a:r>
          </a:p>
          <a:p>
            <a:pPr algn="ctr"/>
            <a:r>
              <a:rPr lang="pt-BR" altLang="pt-BR" sz="20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JANEIRO A ABRIL/2026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187624" y="1340768"/>
          <a:ext cx="6696744" cy="396043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48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377">
                <a:tc>
                  <a:txBody>
                    <a:bodyPr/>
                    <a:lstStyle/>
                    <a:p>
                      <a:pPr algn="ctr" fontAlgn="ctr"/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Recursos Humanos + auxílios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123.314.789,13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67,19%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CISMETRO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29.886.671,12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16,29%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Materiais de Consumo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16.143.898,23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medicamentos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11.780.875,04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72,97%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hospitalar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1.615.984,48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limpeza e higiene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542.569,51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3,36%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gêneros de alimentação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489.788,70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enxoval e uniformes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347.527,60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de Pessoa Jurídica + reformas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13.180.736,41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7,18%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médico-hospitalares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2.988.591,87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22,67%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limpeza e conservação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2.625.854,55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19,92%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manutenção de imóveis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1.850.927,86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14,04%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 de TI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1.655.108,08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12,56%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fornecimento de alimentação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1.483.091,73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11,25%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Permanentes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502.408,39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Serviços de pessoa física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491.785,25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R$                      183.520.288,53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21</a:t>
            </a:fld>
            <a:endParaRPr lang="pt-BR" alt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3528" y="6120771"/>
            <a:ext cx="60209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tx1"/>
                </a:solidFill>
              </a:rPr>
              <a:t>*referente ao valor total liquidado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07950" y="278650"/>
            <a:ext cx="8856663" cy="12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b="1" u="sng" dirty="0">
                <a:solidFill>
                  <a:schemeClr val="tx1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VALORES LIQUIDADOS POR DESPESA</a:t>
            </a:r>
          </a:p>
          <a:p>
            <a:pPr algn="ctr"/>
            <a:r>
              <a:rPr lang="pt-BR" altLang="pt-BR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JANEIRO A ABRIL/2026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65111" y="966552"/>
          <a:ext cx="8929119" cy="395880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73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1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42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2122">
                <a:tc>
                  <a:txBody>
                    <a:bodyPr/>
                    <a:lstStyle/>
                    <a:p>
                      <a:pPr algn="ctr" fontAlgn="ctr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Gabinete Secretário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Rede Básica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Rede Especializada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HMP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VISA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Recursos Humanos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6.389.926,31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21.163.430,08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17.230.898,96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67.221.941,02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3.191.761,14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115.197.957,51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/>
                      <a:r>
                        <a:rPr lang="pt-BR" sz="900" dirty="0">
                          <a:latin typeface="+mj-lt"/>
                        </a:rPr>
                        <a:t> Previdência complementar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7.967,12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92.390,16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68.306,86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136.264,75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304.928,89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Vencimentos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5.280.491,71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17.146.253,72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13.889.613,95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48.586.599,85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2.497.309,13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87.400.268,36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Obrigações Patronais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109.508,69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514.512,96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222.897,29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1.542.353,82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44.911,35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2.434.184,11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Despesas variáveis (H.E.)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417.000,33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1.509.717,45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1.260.033,06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11.867.827,33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310.577,00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15.365.155,17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Indenizações trabalhistas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5.480,22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81.739,50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174.629,26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236.614,17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31.208,09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529.671,24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Pauliprev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569.478,24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1.818.816,29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1.615.418,54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4.852.281,10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307.755,57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9.163.749,74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Auxílios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461.213,20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1.657.726,22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1.199.493,06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4.532.479,19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265.919,95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8.116.831,62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Saúde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111.300,00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399.900,00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295.500,00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1.094.700,00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63.900,00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1.965.300,00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Alimentação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285.653,27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1.053.279,75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763.706,51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2.839.572,91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164.319,97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5.106.532,41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Transporte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64.259,93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204.546,47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140.286,55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598.206,28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37.699,98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1.044.999,21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CISMETRO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1.274.755,00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10.936.477,69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4.313.930,14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13.361.508,29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29.886.671,12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Despesas</a:t>
                      </a:r>
                      <a:r>
                        <a:rPr lang="pt-B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administrativas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115.375,00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115.375,00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Ações Judiciais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311.889,94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311.889,94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Recursos Humanos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847.490,06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4.059.722,90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2.090.265,18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5.070.965,72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12.068.443,86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PJ (plantões + exames)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6.876.754,79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2.223.664,96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8.290.542,57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17.390.962,32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de Pessoa Física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86.081,60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405.703,65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491.785,25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locação</a:t>
                      </a:r>
                      <a:r>
                        <a:rPr lang="pt-B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 imóveis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86.081,60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405.703,65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491.785,25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t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REFORMA DE PRÉDIOS DA SAÚDE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13.267,25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441.447,56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843.607,41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551.625,64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980,00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1.850.927,86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PERMANENTES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64.814,00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133.594,39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304.000,00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502.408,39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equipamentos médico-</a:t>
                      </a:r>
                      <a:r>
                        <a:rPr lang="pt-B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odonto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63.800,00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129.538,39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304.000,00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497.338,39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mobiliário em geral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1.014,00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4.056,00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5.070,00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22</a:t>
            </a:fld>
            <a:endParaRPr lang="pt-BR" alt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07950" y="278650"/>
            <a:ext cx="8856663" cy="12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b="1" u="sng" dirty="0">
                <a:solidFill>
                  <a:schemeClr val="tx1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VALORES LIQUIDADOS POR DESPESA</a:t>
            </a:r>
          </a:p>
          <a:p>
            <a:pPr algn="ctr"/>
            <a:r>
              <a:rPr lang="pt-BR" altLang="pt-BR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JANEIRO A ABRIL/2026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07950" y="622541"/>
          <a:ext cx="8988263" cy="532791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195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4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5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b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54" marR="9154" marT="9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Gabinete Secretário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54" marR="9154" marT="9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Rede Básica</a:t>
                      </a:r>
                    </a:p>
                  </a:txBody>
                  <a:tcPr marL="9154" marR="9154" marT="9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Rede Especializada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54" marR="9154" marT="9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HMP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54" marR="9154" marT="9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VISA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54" marR="9154" marT="9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TOTAL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54" marR="9154" marT="9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Materiais de Consumo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1.633.847,81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6.577.383,75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3.891.595,89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4.006.195,01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34.865,77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16.143.888,23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gás engarrafado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65.544,97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65.544,97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gêneros de alimentação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403.800,13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7.047,62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37.569,70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40.287,00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1.084,25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489.788,70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medicamentos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1.125.731,53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5.769.931,63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3.265.659,54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1.619.552,34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11.780.875,04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odontológico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125.530,47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48.235,14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173.765,61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químico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3.197,91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3.197,91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58.737,46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65.133,28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expediente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5.397,45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16.438,36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15.576,16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19.598,56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57.010,53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para embalagem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3.726,00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1.766,00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35.492,00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40.984,00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de copa e cozinha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251,50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9.246,00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9.475,50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9.475,50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28.448,50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de limpeza e higiene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122.709,03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125.984,20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266.314,76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27.561,52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542.569,51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enxoval e uniformes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9.590,00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337.937,60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 R$                           -   </a:t>
                      </a:r>
                      <a:endParaRPr kumimoji="0" lang="pt-B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347.527,60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de proteção (EPIs)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225,00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8.063,20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375,00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 R$                           -   </a:t>
                      </a:r>
                      <a:endParaRPr kumimoji="0" lang="pt-B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8.663,20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laboratorial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47.869,19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8.225,54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619.882,27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675.977,00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hospitalar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361.026,64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355.281,03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893.456,81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6.220,00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1.615.984,48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material reabilitação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108.889,80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108.889,80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outros materiais distribuição gratuita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2.780,00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2.780,00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outros materiais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98.667,20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1.546,10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191,97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39.540,74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139.946,01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Serviços de Pessoa Jurídica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1.976.112,22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388.214,88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3.592.893,18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5.231.732,29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140.855,98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11.329.808,55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locação de Imóveis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208.154,36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208.154,36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locação de equipamentos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13.984,65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228.910,90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914.451,92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10,75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1.157.358,22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manutenção de equipamentos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11.000,00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72.679,20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613.918,82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27.557,60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725.155,62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fornecimento de alimentação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1.483.091,73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-   </a:t>
                      </a:r>
                      <a:endParaRPr kumimoji="0" lang="pt-B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1.483.091,73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Serviços domésticos/lavanderia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208.397,99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-   </a:t>
                      </a:r>
                      <a:endParaRPr kumimoji="0" lang="pt-B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208.397,99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serviços de treinamento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7.945,00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-   </a:t>
                      </a:r>
                      <a:endParaRPr kumimoji="0" lang="pt-B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7.945,00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serviços médico-hospitalares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5.703,36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2.587.571,72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395.316,79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-   </a:t>
                      </a:r>
                      <a:endParaRPr kumimoji="0" lang="pt-B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2.988.591,87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serviços gráficos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101.198,17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R$                               -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101.198,17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limpeza e conservação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85.846,32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380.698,47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495.577,00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1.573.642,74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90.090,02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2.625.854,55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Hospedagens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11.960,00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-   </a:t>
                      </a:r>
                      <a:endParaRPr kumimoji="0" lang="pt-B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11.960,00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locação de software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  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20.269,78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-   </a:t>
                      </a:r>
                      <a:endParaRPr kumimoji="0" lang="pt-B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20.269,78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outros serviços TI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1.655.108,08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              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1.655.108,08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outros serviços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89.070,00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  1.813,05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pt-B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charset="0"/>
                          <a:ea typeface="+mn-ea"/>
                          <a:cs typeface="+mn-cs"/>
                        </a:rPr>
                        <a:t>R$                               -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22.642,52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23.197,61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 R$              136.723,18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 R$        11.835.213,39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 R$        1.229.494,18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 R$      31.611.716,68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 R$       95.209.481,44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 R$       3.634.382,84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 R$        183.520.288,53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</a:tbl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23</a:t>
            </a:fld>
            <a:endParaRPr lang="pt-BR" alt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539552" y="116632"/>
            <a:ext cx="8229600" cy="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1400" b="1" dirty="0">
                <a:solidFill>
                  <a:schemeClr val="tx1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GESTÃO E APOIO ADMINISTRATIVO</a:t>
            </a:r>
          </a:p>
          <a:p>
            <a:pPr algn="ctr">
              <a:tabLst>
                <a:tab pos="0" algn="l"/>
                <a:tab pos="447675" algn="l"/>
                <a:tab pos="896620" algn="l"/>
                <a:tab pos="1346200" algn="l"/>
                <a:tab pos="1972945" algn="l"/>
                <a:tab pos="2244725" algn="l"/>
                <a:tab pos="2693670" algn="l"/>
                <a:tab pos="3140075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pt-BR" altLang="pt-BR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VALORES LIQUIDADOS – JANEIRO A ABRIL/2026</a:t>
            </a:r>
          </a:p>
          <a:p>
            <a:pPr algn="ctr"/>
            <a:endParaRPr lang="pt-BR" altLang="pt-BR" sz="2400" b="1" dirty="0">
              <a:solidFill>
                <a:srgbClr val="0070C0"/>
              </a:solidFill>
              <a:latin typeface="Verdana" panose="020B0604030504040204" pitchFamily="32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24</a:t>
            </a:fld>
            <a:endParaRPr lang="pt-BR" alt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83680" y="968639"/>
          <a:ext cx="7141343" cy="5497464"/>
        </p:xfrm>
        <a:graphic>
          <a:graphicData uri="http://schemas.openxmlformats.org/drawingml/2006/table">
            <a:tbl>
              <a:tblPr/>
              <a:tblGrid>
                <a:gridCol w="3110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3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FONTE</a:t>
                      </a:r>
                      <a:r>
                        <a:rPr lang="pt-BR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DE RECURSO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PRÓPRIO</a:t>
                      </a:r>
                    </a:p>
                  </a:txBody>
                  <a:tcPr marL="3074" marR="3074" marT="30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Mandados de segurança</a:t>
                      </a: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TOTAL </a:t>
                      </a: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RECURSOS</a:t>
                      </a:r>
                      <a:r>
                        <a:rPr lang="pt-BR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HUMANOS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6.389.926,31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6.389.926,31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Previdência complementar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7.967,12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7.967,12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Vencimentos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5.280.491,71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5.280.491,71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Obrigações Patronais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109.508,69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109.508,69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Despesas variáveis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417.000,33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417.000,33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Indenizações trabalhistas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5.480,22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5.480,22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Pauliprev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569.478,24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569.478,24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AUXÍLIOS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461.213,20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461.213,20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Saúde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111.300,00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111.300,00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Alimentação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285.653,27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285.653,27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Transporte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64.259,93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64.259,93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CISMETRO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1.274.755,00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1.274.755,00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Recursos</a:t>
                      </a:r>
                      <a:r>
                        <a:rPr lang="pt-B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Humanos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847.490,06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847.490,06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Reserva ações judiciais</a:t>
                      </a: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311.889,94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311.889,94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Despesas administrativas (cota fixa e outras taxas)</a:t>
                      </a: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115.375,00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115.375,00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CONSUMO </a:t>
                      </a: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429.449,08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1.204.408,73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1.633.857,81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gêneros de alimentação (dietas)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403.800,13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403.800,13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medicamentos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1.125.731,53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1.125.731,53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expediente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5.397,45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5.397,45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copa e cozinha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251,50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251,50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outros materiais 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20.000,00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78.677,20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98.677,20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PESSOA</a:t>
                      </a:r>
                      <a:r>
                        <a:rPr lang="pt-BR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FÍSICA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86.081,60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86.081,60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locação de imóveis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86.081,60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86.081,60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t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REFORMA E AMPLIAÇÃO DE PRÉDIOS DA SAÚDE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13.267,25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13.267,25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PESSOA</a:t>
                      </a:r>
                      <a:r>
                        <a:rPr lang="pt-BR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JURÍDICA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1.9070.042,22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69.070,00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1.976.112,22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locação de equipamentos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13.984,65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13.984,65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manutenção de equipamentos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11.000,00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11.000,00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gráficos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101.198,17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101.198,17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limpeza e conservação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85.846,32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85.846,32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de seleção e treinamento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7.945,00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7.945,00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hospedagens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11.960,00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11.960,00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outros serviços de tecnologia da informação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</a:t>
                      </a:r>
                      <a:r>
                        <a:rPr lang="pt-B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        1.655.108,08 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1.655.108,08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utros serviços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R$</a:t>
                      </a:r>
                      <a:r>
                        <a:rPr lang="pt-B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89.070,00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R$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</a:t>
                      </a:r>
                      <a:r>
                        <a:rPr lang="pt-BR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89.070,00</a:t>
                      </a:r>
                      <a:endParaRPr lang="pt-BR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572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TOTAL </a:t>
                      </a:r>
                    </a:p>
                  </a:txBody>
                  <a:tcPr marL="3074" marR="3074" marT="3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8.906.626,58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1.273.478,73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11.835.213,39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544869" y="-81686"/>
            <a:ext cx="8229600" cy="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1400" b="1" dirty="0">
                <a:solidFill>
                  <a:schemeClr val="tx1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REDE AMBULATORIAL BÁSICA</a:t>
            </a:r>
          </a:p>
          <a:p>
            <a:pPr algn="ctr"/>
            <a:r>
              <a:rPr lang="pt-BR" altLang="pt-BR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VALORES LIQUIDADOS – JANEIRO A ABRIL/2026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25</a:t>
            </a:fld>
            <a:endParaRPr lang="pt-BR" alt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25515" y="762222"/>
          <a:ext cx="8594957" cy="5569518"/>
        </p:xfrm>
        <a:graphic>
          <a:graphicData uri="http://schemas.openxmlformats.org/drawingml/2006/table">
            <a:tbl>
              <a:tblPr/>
              <a:tblGrid>
                <a:gridCol w="2467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FONTE</a:t>
                      </a:r>
                      <a:r>
                        <a:rPr lang="pt-BR" sz="9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DE RECURSO</a:t>
                      </a:r>
                      <a:endParaRPr lang="pt-BR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PRÓPRIO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ESTADUAL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FEDERAL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TOTAL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RECURSOS</a:t>
                      </a:r>
                      <a:r>
                        <a:rPr lang="pt-BR" sz="9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HUMANOS</a:t>
                      </a:r>
                      <a:endParaRPr lang="pt-BR" sz="9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21.163.430,08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21.163.430,08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Previdência complementar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92.390,16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92.390,16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Vencimentos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17.146.253,72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17.146.253,72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Obrigações patronais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514.512,96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514.512,96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Despesas variáveis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1.509.717,45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1.509.717,45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Indenizações trabalhistas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81.739,50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81.739,50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Pauliprev</a:t>
                      </a:r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1.818.816,29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1.818.816,29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AUXÍLIOS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1.657.726,22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1.657.726,22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Saúde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399.900,00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399.900,00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Alimentação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1.053.279,75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1.053.279,75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Transporte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204.546,47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204.546,47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CISMETRO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10.936.477,69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10.936.477,69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recursos humanos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4.059.722,90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4.059.722,90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serviços terceiros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6.876.754,79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6.876.754,79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CONSUMO </a:t>
                      </a:r>
                    </a:p>
                  </a:txBody>
                  <a:tcPr marL="5013" marR="5013" marT="50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5.523.879,53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51.750,00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1.001.754,22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6.577.383,75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gêneros de alimentação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7.047,62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7.047,62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medicamentos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5.351.985,83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417.945,80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5.769.931,63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odontológico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57.788,86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67.741,61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125.530,47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químico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3.197,91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3.197,91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expediente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16.438,36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16.438,36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acondicionamento e embalagem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3.726,00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3.726,00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copa e cozinha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9.246,00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9.246,00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limpeza/higiene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29.556,00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93.153,03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122.709,03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proteção e segurança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225,00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225,00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laboratório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17.919,04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29.950,15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47.869,19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hospitalar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28.625,72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51.750,00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280.650,92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361.026,64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para reabilitação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108.889,80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108.889,80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outros materiais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1.546,10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1.546,10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REFORMA E AMPLIAÇÃO DE PRÉDIOS DA SAÚDE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441.447,56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441.447,56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PJ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388.214,88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388.214,88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médico-hospitalares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5.703,36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5.703,36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limpeza e conservação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380.698,47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380.698,47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outros serviços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1.813,05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1.813,05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EQUIPAMENTOS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64.814,00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64.814,00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equip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médico-odontológico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63.800,00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63.800,00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mobiliário em geral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1.014,00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1.014,00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TOTAL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40.175.989,96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51.750,00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1.001.754,22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41.229.494,18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539552" y="-99392"/>
            <a:ext cx="8229600" cy="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1400" b="1" dirty="0">
                <a:solidFill>
                  <a:schemeClr val="tx1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REDE AMBULATORIAL ESPECIALIZADA</a:t>
            </a:r>
            <a:endParaRPr lang="pt-BR" altLang="pt-BR" sz="14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2" charset="0"/>
              <a:cs typeface="Arial" panose="020B0604020202020204" pitchFamily="34" charset="0"/>
            </a:endParaRPr>
          </a:p>
          <a:p>
            <a:pPr algn="ctr"/>
            <a:r>
              <a:rPr lang="pt-BR" altLang="pt-BR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VALORES LIQUIDADOS – JANEIRO A ABRIL/2026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26</a:t>
            </a:fld>
            <a:endParaRPr lang="pt-BR" alt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39552" y="713672"/>
          <a:ext cx="7883101" cy="5647623"/>
        </p:xfrm>
        <a:graphic>
          <a:graphicData uri="http://schemas.openxmlformats.org/drawingml/2006/table">
            <a:tbl>
              <a:tblPr/>
              <a:tblGrid>
                <a:gridCol w="2864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FONTE</a:t>
                      </a:r>
                      <a:r>
                        <a:rPr lang="pt-BR" sz="8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DE RECURSO</a:t>
                      </a:r>
                      <a:endParaRPr lang="pt-BR" sz="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PRÓPRIO</a:t>
                      </a:r>
                    </a:p>
                  </a:txBody>
                  <a:tcPr marL="3517" marR="3517" marT="3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ESTADUAL</a:t>
                      </a:r>
                    </a:p>
                  </a:txBody>
                  <a:tcPr marL="3517" marR="3517" marT="3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FEDERAL</a:t>
                      </a:r>
                    </a:p>
                  </a:txBody>
                  <a:tcPr marL="3517" marR="3517" marT="3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3517" marR="3517" marT="3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RH </a:t>
                      </a:r>
                    </a:p>
                  </a:txBody>
                  <a:tcPr marL="3517" marR="3517" marT="3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17.230.898,96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17.230.898,96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Previdência complementar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68.306,86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68.306,86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Vencimentos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13.889.613,95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13.889.613,95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Obrigações Patronais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222.897,29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222.897,29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Despesas variáveis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1.260.033,06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1.260.033,06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Indenizações trabalhistas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174.629,26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174.629,26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Pauliprev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1.615.418,54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1.615.418,54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AUXÍLIOS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1.199.493,06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1.199.493,06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Saúde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295.500,00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295.500,00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Alimentação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763.706,51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763.706,51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Transporte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140.286,55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140.286,55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CISMETRO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4.313.930,14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4.313.930,14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recursos humanos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2.090.265,18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2.090.265,18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serviços terceiros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2.223.664,96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2.223.664,96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CONSUMO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3.405.214,49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3.450,00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482.931,40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3.891.595,89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gêneros de alimentação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4.488,50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33.081,20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37.569,70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medicamentos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3.219.823,74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45.835,80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3.265.659,54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odontológico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40.407,97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7.827,17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48.235,14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químico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3.197,91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3.197,91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expediente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15.576,16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15.576,16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para embalagens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1.766,00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1.766,00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copa e cozinha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9.475,50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9.475,50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limpeza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19.872,00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106.112,20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125.984,20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Uniformes, tecidos e aviamentos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9.590,00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9.590,00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proteção (EPI)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8.063,20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8.063,20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laboratorial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1.231,59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6.993,95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8.225,54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hospitalar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80.011,06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3.450,00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271.819,97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355.281,03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outros materiais para distribuição gratuita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2.780,00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2.780,00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outros materiais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191,97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191,97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SERVIÇOS PF </a:t>
                      </a:r>
                    </a:p>
                  </a:txBody>
                  <a:tcPr marL="3517" marR="3517" marT="3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271.778,32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133.925,33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405.703,65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locação de imóveis </a:t>
                      </a:r>
                    </a:p>
                  </a:txBody>
                  <a:tcPr marL="3517" marR="3517" marT="3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271.778,32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133.925,33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405.703,65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REFORMA E AMPLIAÇÃO DE PRÉDIOS DA SAÚDE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843.607,41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843.607,41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SERVIÇOS PJ </a:t>
                      </a:r>
                    </a:p>
                  </a:txBody>
                  <a:tcPr marL="3517" marR="3517" marT="3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3.324.303,08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268.590,10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3.592.893,18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locação de imóveis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208.154,36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208.154,36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locação de equipamentos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228.910,90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228.910,90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manutenção de equipamentos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33.000,00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39.679,20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72.679,20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médico-hospitalares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2.587.571,72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2.587.571,72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limpeza e conservação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495.577,00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495.577,00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EQUIPAMENTOS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133.594,39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133.594,39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equipamentos médico-odontológico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129.538,39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129.538,39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mobiliário em geral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4.056,00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4.056,00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TOTAL </a:t>
                      </a:r>
                    </a:p>
                  </a:txBody>
                  <a:tcPr marL="3517" marR="3517" marT="3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30.722.819,85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   3.450,00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  885.446,83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31.611.716,68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</a:tbl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539552" y="-27384"/>
            <a:ext cx="8229600" cy="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sz="1400" b="1" dirty="0">
                <a:solidFill>
                  <a:schemeClr val="tx1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HOSPITAL MUNICIPAL</a:t>
            </a:r>
          </a:p>
          <a:p>
            <a:pPr algn="ctr"/>
            <a:r>
              <a:rPr lang="pt-BR" altLang="pt-BR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VALORES LIQUIDADOS – JANEIRO A ABRIL/2026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27</a:t>
            </a:fld>
            <a:endParaRPr lang="pt-BR" alt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79513" y="818424"/>
          <a:ext cx="8784974" cy="5516178"/>
        </p:xfrm>
        <a:graphic>
          <a:graphicData uri="http://schemas.openxmlformats.org/drawingml/2006/table">
            <a:tbl>
              <a:tblPr/>
              <a:tblGrid>
                <a:gridCol w="247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7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FONTE</a:t>
                      </a:r>
                      <a:r>
                        <a:rPr lang="pt-BR" sz="8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DE RECURSO</a:t>
                      </a:r>
                      <a:endParaRPr lang="pt-BR" sz="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PRÓPRIO</a:t>
                      </a:r>
                    </a:p>
                  </a:txBody>
                  <a:tcPr marL="3084" marR="3084" marT="30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ESTADUAL</a:t>
                      </a:r>
                    </a:p>
                  </a:txBody>
                  <a:tcPr marL="3084" marR="3084" marT="30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FEDERAL</a:t>
                      </a:r>
                    </a:p>
                  </a:txBody>
                  <a:tcPr marL="3084" marR="3084" marT="30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TOTAL </a:t>
                      </a:r>
                    </a:p>
                  </a:txBody>
                  <a:tcPr marL="3084" marR="3084" marT="30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67.221.941,02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67.221.941,02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Previdência complementar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136.264,75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136.264,75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Vencimentos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48.586.599,85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48.586.599,85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Obrigações Patronais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1.542.353,82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1.542.353,82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Despesas variáveis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11.867.827,33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11.867.827,33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Indenizações trabalhistas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236.614,17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236.614,17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Pauliprev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4.852.281,10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4.852.281,10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AUXÍLIOS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4.532.479,19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4.532.479,19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Saúde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1.094.700,00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1.094.700,00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Alimentação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2.839.572,91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2.839.572,91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Transporte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598.206,28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598.206,28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CISMETRO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13.361.508,29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13.361.508,29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recursos humanos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5.070.965,72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5.070.965,72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serviços terceiros</a:t>
                      </a:r>
                    </a:p>
                  </a:txBody>
                  <a:tcPr marL="5013" marR="5013" marT="50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8.290.542,57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8.290.542,57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CONSUMO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1.958.433,78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13.800,00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2.033.961,23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4.006.195,01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Gás Engarrafado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65.544,97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65.544,97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Gêneros De Alimentação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40.287,00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40.287,00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Medicamentos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1.099.134,94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520.417,40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1.619.552,34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químico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58.737,46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58.737,46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expediente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19.598,56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19.598,56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para embalagem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18.012,00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17.480,00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35.492,00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Copa E Cozinha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9.475,50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9.475,50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Limpeza E Higienização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55.065,40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211.249,36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266.314,76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Uniformes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337.937,60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337.937,60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Proteção/EPI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375,00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375,00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Laboratorial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557.664,77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62.217,50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619.882,27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Hospitalar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73.415,20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13.800,00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806.241,61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893.456,81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Outros Materiais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20.235,44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19.305,30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39.540,74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REFORMA E AMPLIAÇÃO DE PRÉDIOS DA SAÚDE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551.625,64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551.625,64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PJ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4.728.039,22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503.693,07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5.231.732,29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Locação De Máquinas E Equipamentos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427.316,45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487.135,47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914.451,92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Manutenção  de maquinas e equipamentos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597.361,22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16.557,60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613.918,82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Fornecimento De Alimentação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1.483.091,73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1.483.091,73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Serviços domésticos/lavanderia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208.397,99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208.397,99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Serviço Médico-Hospitalar, Odontológico E Laboratoriais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395.316,79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395.316,79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Limpeza E Conservação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1.573.642,74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1.573.642,74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Locação de software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20.269,78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20.269,78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outros serviços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22.642,52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22.642,52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EQUIPAMENTOS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304.000,00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304.000,00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Equipamentos médico-hospitalares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304.000,00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-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304.000,00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TOTAL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 92.658.027,14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13.800,00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 2.537.654,30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 95.209.481,44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</a:tbl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57200" y="131639"/>
            <a:ext cx="8229600" cy="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pt-BR" altLang="pt-BR" b="1" dirty="0">
                <a:solidFill>
                  <a:schemeClr val="tx1"/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VIGILÂNCIA EM SAÚDE</a:t>
            </a:r>
          </a:p>
          <a:p>
            <a:pPr algn="ctr"/>
            <a:r>
              <a:rPr lang="pt-BR" altLang="pt-BR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2" charset="0"/>
                <a:cs typeface="Arial" panose="020B0604020202020204" pitchFamily="34" charset="0"/>
              </a:rPr>
              <a:t>VALORES LIQUIDADOS – JANEIRO A ABRIL/2026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4F02-1412-4E7D-96D4-114AFE790CD3}" type="slidenum">
              <a:rPr lang="pt-BR" altLang="pt-BR" smtClean="0"/>
              <a:t>28</a:t>
            </a:fld>
            <a:endParaRPr lang="pt-BR" altLang="pt-BR"/>
          </a:p>
        </p:txBody>
      </p:sp>
      <p:graphicFrame>
        <p:nvGraphicFramePr>
          <p:cNvPr id="9" name="Group 3"/>
          <p:cNvGraphicFramePr>
            <a:graphicFrameLocks noGrp="1"/>
          </p:cNvGraphicFramePr>
          <p:nvPr/>
        </p:nvGraphicFramePr>
        <p:xfrm>
          <a:off x="1012424" y="1075552"/>
          <a:ext cx="7152471" cy="4149061"/>
        </p:xfrm>
        <a:graphic>
          <a:graphicData uri="http://schemas.openxmlformats.org/drawingml/2006/table">
            <a:tbl>
              <a:tblPr/>
              <a:tblGrid>
                <a:gridCol w="2759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79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just" defTabSz="44958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endParaRPr kumimoji="0" lang="pt-BR" altLang="pt-B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marL="9360" marR="9360" marT="9360" marB="0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RECURSOS PRÓPRIOS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RECURSOS FEDERAIS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RECURSOS HUMANOS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3.191.761,14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3.191.761,14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Vencimentos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2.497.309,13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2.497.309,13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Obrigações Patronais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44.911,35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44.911,35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Despesas variáveis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310.577,00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310.577,00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Indenizações trabalhistas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31.208,09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31.208,09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Pauliprev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307.755,57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307.755,57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AUXÍLIOS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265.919,95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265.919,95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just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Saúde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63.900,00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63.900,00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just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Alimentação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164.319,97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164.319,97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just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Transporte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37.699,98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37.699,98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MATERIAIS DE CONSUMO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34.865,77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34.865,77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gêneros de alimentação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1.084,25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1.084,25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de limpeza e higienização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27.561,52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27.561,52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material hospitalar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6.220,00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6.220,00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REFORMA E AMPLIAÇÃO DE PRÉDIOS DA SAÚDE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980,00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980,00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SERVIÇOS PJ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124.298,38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16.557,60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140.855,98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Locação De Máquinas E Equipamentos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10,75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10,75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Manutenção  Máquinas E Equipamentos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11.000,00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16.557,60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27.557,60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limpeza e conservação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90.090,02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90.090,02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outros serviços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23.197,61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                -  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      23.197,61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623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3.617.825,24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      16.557,60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R$   3.634.382,84 </a:t>
                      </a:r>
                    </a:p>
                  </a:txBody>
                  <a:tcPr marL="9525" marR="9525" marT="9525" marB="0" anchor="ctr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7706" y="513418"/>
            <a:ext cx="8507288" cy="838952"/>
          </a:xfrm>
        </p:spPr>
        <p:txBody>
          <a:bodyPr/>
          <a:lstStyle/>
          <a:p>
            <a:pPr algn="ctr"/>
            <a:r>
              <a:rPr lang="pt-BR" sz="3600" b="1" dirty="0">
                <a:latin typeface="Verdana" panose="020B0604030504040204" pitchFamily="32" charset="0"/>
                <a:ea typeface="Verdana" panose="020B0604030504040204" pitchFamily="32" charset="0"/>
              </a:rPr>
              <a:t>LOCAÇÃO DE IMÓVEIS</a:t>
            </a:r>
            <a:endParaRPr lang="pt-BR" b="1" dirty="0">
              <a:latin typeface="Verdana" panose="020B0604030504040204" pitchFamily="32" charset="0"/>
              <a:ea typeface="Verdana" panose="020B0604030504040204" pitchFamily="32" charset="0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611560" y="1556792"/>
          <a:ext cx="8075240" cy="359915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098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887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UNIDADE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002" marR="6002" marT="6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ENDEREÇO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002" marR="6002" marT="6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VALOR MENSAL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002" marR="6002" marT="600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Alto Custo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Avenida Getúlio Vargas, 542 – Vila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Bressani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R$ 21.520,40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2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CAPS AD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Rua Oscar Seixas Queiroz, 639 -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Calegaris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R$ 15.733,04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2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Central de Vagas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Av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9 de Julho, 393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4.956,91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2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CAPS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IJ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Rua Brigadeiro Faria Lima, 43 - Calegaris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R$ 12.175,03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2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Especialidades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Rua N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Sra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 Conceição, 474 (esquina  D. João Nery, 176)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R$ 37.834,64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2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CETREIM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Rua Santa Cruz, 624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R$ 16.354,61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2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CETREIM/CRIAR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Rua Presidente Costa e Silva, 365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  9.096,02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2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CAPS II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Av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dos Pioneiros, 311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R$ 13.046,30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29</a:t>
            </a:fld>
            <a:endParaRPr lang="pt-BR" alt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A9414-2A41-5C4D-2C90-2D6F15464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7D0EDE-F734-7A02-A5CA-A2400473C311}"/>
              </a:ext>
            </a:extLst>
          </p:cNvPr>
          <p:cNvSpPr txBox="1"/>
          <p:nvPr/>
        </p:nvSpPr>
        <p:spPr>
          <a:xfrm>
            <a:off x="179512" y="206274"/>
            <a:ext cx="88689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rgbClr val="FF0000"/>
                </a:solidFill>
              </a:rPr>
              <a:t>QUADRO SÍNTESE DE AÇÕES DE GESTÃO NO QUADRIMESTRE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CE9FD4-3455-82AF-9B3C-9740E6F2E64A}"/>
              </a:ext>
            </a:extLst>
          </p:cNvPr>
          <p:cNvSpPr txBox="1"/>
          <p:nvPr/>
        </p:nvSpPr>
        <p:spPr>
          <a:xfrm>
            <a:off x="179512" y="770272"/>
            <a:ext cx="87849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Oficina sobre Informatização em conjunto SMITC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Oficinas com técnicos da Atenção Básica – Expansão “Acolhe Paulínia”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 Premiação no Congresso COSEMS/SP =&gt; Hospital de Transição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Preparativos para o 1º Encontro Regional de CMS (06/260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Desenvolvimento de 3 Linhas de Cuidado AVC/IAM/DPOC (parceria Boehringer)  =&gt; </a:t>
            </a:r>
            <a:r>
              <a:rPr lang="pt-BR" dirty="0">
                <a:solidFill>
                  <a:schemeClr val="tx1"/>
                </a:solidFill>
              </a:rPr>
              <a:t>treinamento de 1.300 crianças em conjunto SME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Efetivado o Apoio institucional à RAPS – via </a:t>
            </a:r>
            <a:r>
              <a:rPr lang="pt-BR" b="1" dirty="0" err="1">
                <a:solidFill>
                  <a:schemeClr val="tx1"/>
                </a:solidFill>
              </a:rPr>
              <a:t>FioCruz</a:t>
            </a:r>
            <a:endParaRPr lang="pt-BR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Concluído o trabalho das Linhas de Cuidado da Dor Crônica e da RAPS </a:t>
            </a:r>
          </a:p>
          <a:p>
            <a:r>
              <a:rPr lang="pt-BR" b="1" dirty="0">
                <a:solidFill>
                  <a:schemeClr val="tx1"/>
                </a:solidFill>
              </a:rPr>
              <a:t>      (PICCS - Parceria com Ministério da Saúde)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Iniciado Curso de Formação de Preceptores =&gt; Hospital de Ensino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Entrega de 150 óculos =&gt; Parceria Saúde/Fundo Social/Rota das Bandeiras</a:t>
            </a:r>
          </a:p>
        </p:txBody>
      </p:sp>
    </p:spTree>
    <p:extLst>
      <p:ext uri="{BB962C8B-B14F-4D97-AF65-F5344CB8AC3E}">
        <p14:creationId xmlns:p14="http://schemas.microsoft.com/office/powerpoint/2010/main" val="2023627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-95554" y="268266"/>
            <a:ext cx="4186808" cy="106640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HORAS </a:t>
            </a: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EXTRAS</a:t>
            </a:r>
            <a:b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JANEIRO A ABRIL/2026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half" idx="2"/>
          </p:nvPr>
        </p:nvGraphicFramePr>
        <p:xfrm>
          <a:off x="400187" y="1124744"/>
          <a:ext cx="3160604" cy="542734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36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LOTAÇÃO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H.E. REALIZADAS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 dirty="0">
                          <a:effectLst/>
                        </a:rPr>
                        <a:t>HOSPITAL MUNICIPAL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 dirty="0">
                          <a:effectLst/>
                        </a:rPr>
                        <a:t>106.677,47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 dirty="0">
                          <a:effectLst/>
                        </a:rPr>
                        <a:t>CENTRO DE GERIATRIA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 dirty="0">
                          <a:effectLst/>
                        </a:rPr>
                        <a:t>3.457,99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COLT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1.687,32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SECRETARIA DE SAUDE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1.653,72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 CENTRO I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1.519,13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DEROD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1.465,53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 COOPERLOTES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1.341,41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 SÃO JOSÉ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1.220,23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PA SÃO JOSÉ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1.202,33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VIGILANCIA SANITARIA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951,63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CONTROLE DE VETORES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939,55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ZOONOSES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764,30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 MONTE ALEGRE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748,16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CENTRO DE ESPECIALIDADES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669,19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FISIOTERAPIA        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588,00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SAUDE EM CASA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581,42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CENTRAL DE REGULAÇÃO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481,78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VIGILÂNCIA EPIDEMIOLÓGICA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473,91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UBS-PARQUE DA REPRESA 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468,31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 CENTRO II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442,69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 JARDIM AMÉLIA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434,35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 JARDIM PLANALTO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419,92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CENTRO DE ONCOLOGIA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374,18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CENTRO DE CONVIVÊNCIA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335,00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SAE/CTA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246,93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 BETEL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221,43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UBS JOÃO ARANHA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205,54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CETREIM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185,70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CAPS II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183,21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CONSULTÓRIO NA RUA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181,61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PA MONTE ALEGRE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144,59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CAPS AD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138,16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ALTO CUSTO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93,00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>
                          <a:effectLst/>
                        </a:rPr>
                        <a:t>SAUDE MENTAL INFANTIL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64,00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u="none" strike="noStrike" dirty="0">
                          <a:effectLst/>
                        </a:rPr>
                        <a:t>CENTRO DE DISTRIBUIÇÃO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u="none" strike="noStrike">
                          <a:effectLst/>
                        </a:rPr>
                        <a:t>39,55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1" u="none" strike="noStrike" dirty="0">
                          <a:effectLst/>
                        </a:rPr>
                        <a:t>TOTAL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900" b="1" u="none" strike="noStrike" dirty="0">
                          <a:effectLst/>
                        </a:rPr>
                        <a:t>130.601,24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</a:tbl>
          </a:graphicData>
        </a:graphic>
      </p:graphicFrame>
      <p:sp>
        <p:nvSpPr>
          <p:cNvPr id="2" name="Seta para a direita 1"/>
          <p:cNvSpPr/>
          <p:nvPr/>
        </p:nvSpPr>
        <p:spPr bwMode="auto">
          <a:xfrm>
            <a:off x="3744437" y="1189111"/>
            <a:ext cx="580732" cy="2911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7B71-3D2C-46A9-92D8-E818A7AC36B8}" type="slidenum">
              <a:rPr lang="pt-BR" altLang="pt-BR" smtClean="0"/>
              <a:t>30</a:t>
            </a:fld>
            <a:endParaRPr lang="pt-BR" alt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" y="6552739"/>
            <a:ext cx="4499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tx1"/>
                </a:solidFill>
              </a:rPr>
              <a:t>Fonte: Secretaria Municipal de Desenvolvimento e Gestão de Pessoas</a:t>
            </a:r>
          </a:p>
        </p:txBody>
      </p:sp>
      <p:graphicFrame>
        <p:nvGraphicFramePr>
          <p:cNvPr id="10" name="Espaço Reservado para Conteúdo 11"/>
          <p:cNvGraphicFramePr/>
          <p:nvPr/>
        </p:nvGraphicFramePr>
        <p:xfrm>
          <a:off x="4405905" y="340274"/>
          <a:ext cx="3433383" cy="63569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7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700" b="0" dirty="0">
                          <a:latin typeface="+mj-lt"/>
                        </a:rPr>
                        <a:t>LOTAÇÃO HMP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0" dirty="0">
                          <a:latin typeface="+mj-lt"/>
                        </a:rPr>
                        <a:t>H.E. REALIZADAS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TRANSPORTES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13.847,11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PRONTO SOCORRO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9.481,42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LABORATORIO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7.580,09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CLINICA MEDICA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6.581,50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UTI-ENFERMAGEM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5.341,37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FARMACIA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4.407,69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 TELEFONIA 192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4.331,39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RECEPÇAO OS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4.139,31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CENTRO CIRURGICO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3.608,84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 ATENDIMENTO PRE-HOSPITALAR -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3.570,67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CLINICA CIRURGICA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3.519,99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CENTRO OBSTETRICO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3.328,32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PEDIATRIA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3.068,11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CENTRAL DE MATERIAIS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2.852,44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RECEPCAO RADIOLOGIA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2.575,07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RADIOLOGIA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2.567,33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RADIOLOGIA TECNICOS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2.349,23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GINECOLOGIA OBSTETRICIA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2.157,57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AGENCIA TRANSFUSIONAL  - 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2.037,52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RECEPCAO INTERNACAO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1.491,96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CENTRO CIRURGICO AMBULATORIAL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1.442,13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ROUPARIA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1.107,95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SERV. DE ARQUIVO MEDICO E ESTATISTICA -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1.078,50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– HOTELARIA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1.063,48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RECEPCAO AMBULATORIOS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968,84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ORTOPEDIA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967,64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MANUTENÇAO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956,59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-UNIDADE DE RECEM-NASCIDO -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942,68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NUCLEO HOSP. DE VIGIL. EPIDEOMOLOGICA -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937,70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NUCLEO INTERNO DE REGULAÇÃO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811,32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RECURSOS HUMANOS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795,76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RECEPCAO VISITAS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720,07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ENDOSCOPIA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714,12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SERV. DE CONTROLE DE INFECCAO HOSPITALAR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674,65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CENTRAL DE EQUIPAMENTO ELETRONICOS HOSPITALAR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662,67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NUCLEO DE ENSINO PERM. PADRONIZADO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588,04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FISIOTERAPIA HOSPITALAR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542,18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AMBULATORIO ANESTESIA E  CIRURGIA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490,99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SAUDE DO HOMEM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446,09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FATURAMENTO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281,58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QUALIDADE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269,14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SERV. DE DOR CRONICA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238,62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CENTRAL DE AGENDAMENTO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203,82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COORDENACAO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193,67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SERVIÇO SOCIAL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190,92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PLANTAO ADMINISTRATIVO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155,30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SECRETARIA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125,28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PS ADMINISTRATIVO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124,68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110,18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RADIOLOGIA ADMINISTRATIVO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CIRURGIA GERAL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11,18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-SERV. DE NUTRICAO E DIETETICA 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HMP - EQUIPE DE AVALIACAO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-1714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  <a:t>HORAS EXTRAS</a:t>
            </a:r>
            <a:b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1800" b="1" dirty="0">
                <a:solidFill>
                  <a:schemeClr val="accent6">
                    <a:lumMod val="75000"/>
                  </a:schemeClr>
                </a:solidFill>
              </a:rPr>
              <a:t>JANEIRO A ABRIL/2026</a:t>
            </a:r>
            <a:br>
              <a:rPr lang="pt-BR" sz="18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7B71-3D2C-46A9-92D8-E818A7AC36B8}" type="slidenum">
              <a:rPr lang="pt-BR" altLang="pt-BR" smtClean="0"/>
              <a:t>31</a:t>
            </a:fld>
            <a:endParaRPr lang="pt-BR" alt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half" idx="4294967295"/>
          </p:nvPr>
        </p:nvGraphicFramePr>
        <p:xfrm>
          <a:off x="2329880" y="948167"/>
          <a:ext cx="4104456" cy="51125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05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6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CARGO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H.E. REALIZADAS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132 - Técnico de Enfermagem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37.958,32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3030 - Agente de Apoio Operacional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28.883,09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322 - Enfermeiro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16.624,76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107 - Auxiliar de Enfermagem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16.135,82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25 - Motorista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12.955,82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3035 - Técnico de Analises Clinicas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3.255,64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3036 - Técnico de Radiologia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2.349,23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3031 - Analista Clinico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1.920,38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3029 - Auxiliar de A. Administrativo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1.124,35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110 - Auxiliar Odontológico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1.114,69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310 - Fisioterapeuta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1.077,30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133 - Agente de Controle de Vetor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1.064,55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117 - Monitor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945,72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115 - Fiscal Sanitário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697,44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326 - Farmacêutico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637,85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304 - Assistente Social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622,61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3037 - Técnico em Saúde Bucal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475,00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125 - Tec. De Laboratório Básico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383,27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3028 - Agente de Apoio Administrativo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368,61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316 - Psicólogo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230,53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129 - Digitador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170,17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308 - Engenheiro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169,36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302 - Analista de Sistemas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152,72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321 - Terapeuta Ocupacional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105,31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44 - Agente Comunitário de Saúde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67,73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Outros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1.110,97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068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130.601,24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5496" y="6453336"/>
            <a:ext cx="4968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Fonte: Secretaria Municipal de Desenvolvimento e Gestão de Pessoas</a:t>
            </a: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47664" y="-243408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RECURSOS HUMANOS </a:t>
            </a:r>
            <a:r>
              <a:rPr lang="pt-BR" sz="1800" b="1" dirty="0">
                <a:solidFill>
                  <a:schemeClr val="accent6">
                    <a:lumMod val="75000"/>
                  </a:schemeClr>
                </a:solidFill>
              </a:rPr>
              <a:t>(REF. ABRIL/2026</a:t>
            </a: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pt-BR" sz="7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7B71-3D2C-46A9-92D8-E818A7AC36B8}" type="slidenum">
              <a:rPr lang="pt-BR" altLang="pt-BR" smtClean="0"/>
              <a:t>32</a:t>
            </a:fld>
            <a:endParaRPr lang="pt-BR" altLang="pt-BR" dirty="0"/>
          </a:p>
        </p:txBody>
      </p:sp>
      <p:graphicFrame>
        <p:nvGraphicFramePr>
          <p:cNvPr id="3" name="Diagrama 2"/>
          <p:cNvGraphicFramePr/>
          <p:nvPr/>
        </p:nvGraphicFramePr>
        <p:xfrm>
          <a:off x="61274" y="922660"/>
          <a:ext cx="8975222" cy="5087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47664" y="-27384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RH SAÚDE – QUADRO PRÓPRIO</a:t>
            </a:r>
            <a:b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1500" b="1" dirty="0">
                <a:solidFill>
                  <a:schemeClr val="accent6">
                    <a:lumMod val="75000"/>
                  </a:schemeClr>
                </a:solidFill>
              </a:rPr>
              <a:t>(ref. abril/2026)</a:t>
            </a:r>
            <a:endParaRPr lang="pt-BR" sz="7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7B71-3D2C-46A9-92D8-E818A7AC36B8}" type="slidenum">
              <a:rPr lang="pt-BR" altLang="pt-BR" smtClean="0"/>
              <a:t>33</a:t>
            </a:fld>
            <a:endParaRPr lang="pt-BR" alt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23528" y="6356350"/>
            <a:ext cx="5685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CTD – Contrato por tempo determinado</a:t>
            </a:r>
            <a:endParaRPr lang="pt-BR" sz="900" i="1" dirty="0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395536" y="1170322"/>
          <a:ext cx="8068010" cy="4982494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574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1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15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049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+mj-lt"/>
                        </a:rPr>
                        <a:t>QUADRO GERAL DE SERVIDORES  DA SAÚDE -  2026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5870" marR="5870" marT="587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5870" marR="5870" marT="587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5870" marR="5870" marT="587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49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+mj-lt"/>
                        </a:rPr>
                        <a:t>Cargo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 err="1">
                          <a:effectLst/>
                          <a:latin typeface="+mj-lt"/>
                        </a:rPr>
                        <a:t>qtde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  <a:latin typeface="+mj-lt"/>
                        </a:rPr>
                        <a:t>Cargo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 err="1">
                          <a:effectLst/>
                          <a:latin typeface="+mj-lt"/>
                        </a:rPr>
                        <a:t>qtde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Agente</a:t>
                      </a:r>
                      <a:r>
                        <a:rPr lang="pt-BR" sz="11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 Comunitário de Saúde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Engenheiro </a:t>
                      </a:r>
                      <a:endParaRPr lang="pt-BR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Agente de Apoio Administrativo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Farmacêutico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Agente de Apoio Operacional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Fiscal Sanitário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Agente de Controle de Vetor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Fisioterapeuta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Agente de Licitação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Fonoaudiólogo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Analista Clínico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Guia</a:t>
                      </a:r>
                      <a:r>
                        <a:rPr lang="pt-BR" sz="11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 Turístico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Analista de Sistemas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Médico Plantonista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Ass. E. de P. Publicas 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Monitor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Ass. E. de P. Publicas II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Monitor de Práticas Esportivas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Assistente Social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Motorista   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Auxiliar de Apoio Administrativo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Nutricionista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Auxiliar de Enfermagem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Operador de Micro Computador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Auxiliar Odontológico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Psicólogo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Chefe de Gabinete</a:t>
                      </a:r>
                      <a:r>
                        <a:rPr lang="pt-BR" sz="1100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de Secretário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Técnico de Laboratório Básico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Cirurgião Dentista Plantonista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Técnico de Análises Clínicas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Contador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Técnico de Enfermagem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300+198*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Digitador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Técnico de Radiologia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Diretor de Departamento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Técnico de Saúde Bucal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Educadora Infantil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Terapeuta Ocupacional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Enfermeiro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150+60*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643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  <a:latin typeface="+mj-lt"/>
                        </a:rPr>
                        <a:t>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1100" b="1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Geral</a:t>
                      </a:r>
                      <a:endParaRPr lang="pt-BR" sz="11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0" marR="5870" marT="5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1.718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0573" y="-99392"/>
            <a:ext cx="8966820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  <a:t>RH – CONTRATAÇÕES</a:t>
            </a:r>
            <a:b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1800" b="1" dirty="0">
                <a:solidFill>
                  <a:schemeClr val="accent6">
                    <a:lumMod val="75000"/>
                  </a:schemeClr>
                </a:solidFill>
              </a:rPr>
              <a:t>CP Nº01/2024 e CTD</a:t>
            </a:r>
            <a:endParaRPr lang="pt-B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7B71-3D2C-46A9-92D8-E818A7AC36B8}" type="slidenum">
              <a:rPr lang="pt-BR" altLang="pt-BR" smtClean="0"/>
              <a:t>34</a:t>
            </a:fld>
            <a:endParaRPr lang="pt-BR" alt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sp>
        <p:nvSpPr>
          <p:cNvPr id="9" name="CaixaDeTexto 3"/>
          <p:cNvSpPr txBox="1"/>
          <p:nvPr/>
        </p:nvSpPr>
        <p:spPr>
          <a:xfrm>
            <a:off x="395536" y="5301208"/>
            <a:ext cx="49685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defRPr>
            </a:lvl1pPr>
            <a:lvl2pPr marL="742950" indent="-28575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defRPr>
            </a:lvl2pPr>
            <a:lvl3pPr marL="1143000" indent="-22860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defRPr>
            </a:lvl3pPr>
            <a:lvl4pPr marL="1600200" indent="-22860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defRPr>
            </a:lvl4pPr>
            <a:lvl5pPr marL="2057400" indent="-228600" algn="l" defTabSz="44958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defRPr>
            </a:lvl9pPr>
          </a:lstStyle>
          <a:p>
            <a:pPr fontAlgn="ctr"/>
            <a:r>
              <a:rPr lang="pt-BR" sz="900" b="1" i="1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Referência: JANEIRO A ABRIL/2026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698576" y="1772816"/>
          <a:ext cx="5897761" cy="1800201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445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2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629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CARGO</a:t>
                      </a:r>
                      <a:endParaRPr lang="pt-BR" sz="105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pt-BR" sz="105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charset="0"/>
                      </a:endParaRPr>
                    </a:p>
                    <a:p>
                      <a:pPr algn="ctr" rtl="0" fontAlgn="ctr"/>
                      <a:r>
                        <a:rPr lang="pt-BR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HMP</a:t>
                      </a:r>
                    </a:p>
                    <a:p>
                      <a:pPr algn="ctr" rtl="0" fontAlgn="ctr"/>
                      <a:endParaRPr lang="pt-BR" sz="105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CENTRO DE ESPECIALIDADES</a:t>
                      </a: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PA – M. ALEGRE</a:t>
                      </a: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Light" panose="020F030202020403020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24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MEDICO PLANTONISTA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pt-BR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24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ENFERMEIRO (CTD)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24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TEC. ENFERMAGEM (CTD)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432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0736"/>
            <a:ext cx="8226425" cy="143351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  <a:t>RECURSOS HUMANOS</a:t>
            </a:r>
            <a:b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  <a:t>CISMETRO</a:t>
            </a:r>
            <a:br>
              <a:rPr lang="pt-BR" sz="3600" dirty="0">
                <a:solidFill>
                  <a:schemeClr val="accent6">
                    <a:lumMod val="75000"/>
                  </a:schemeClr>
                </a:solidFill>
              </a:rPr>
            </a:br>
            <a:endParaRPr lang="pt-BR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35</a:t>
            </a:fld>
            <a:endParaRPr lang="pt-BR" alt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5988" y="6486616"/>
            <a:ext cx="3466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*</a:t>
            </a:r>
            <a:r>
              <a:rPr lang="pt-BR" sz="1100" i="1" dirty="0">
                <a:solidFill>
                  <a:schemeClr val="tx1"/>
                </a:solidFill>
              </a:rPr>
              <a:t>Competência abril/2026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graphicFrame>
        <p:nvGraphicFramePr>
          <p:cNvPr id="10" name="Espaço Reservado para Conteúdo 9"/>
          <p:cNvGraphicFramePr/>
          <p:nvPr/>
        </p:nvGraphicFramePr>
        <p:xfrm>
          <a:off x="330654" y="1007825"/>
          <a:ext cx="8489818" cy="51574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74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7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9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1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3800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FUNÇÃO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ATENÇÃO BÁSICA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ATENÇÃO ESPECIALIZADA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SECRETARIA, CD, ALTO CUSTO, COLT E REGULAÇÃO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ATENÇÃO HOSPITALAR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C. GERIATRIA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PRONTO ATENDIMENTO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AJUDANTE GERAL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AUXILIAR DE ALMOXARIFADO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ASSISTENTE ADMINISTRATIVO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ASSISTENTE SOCIAL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AUXILIAR ADMINISTRATIVO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AUXILIAR ODONTOLÓGICO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CARGOS DE CHEFIA/COORDENAÇÃO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EDUCADOR FÍSICO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ENFERMEIRO 12X36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ENFERMEIRO 40H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FARMACÊUTICO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FISIOTERAPEUTA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FISIOTERAPEUTA ESP. UTI ADULTO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MOTORISTA  40 horas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MOTORISTA 12x36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NUTRICIONISTA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PSICOLOGO 20horas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PSICOLOGO 30horas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PSICOPEDAGOGO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RECEPCIONISTA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TECNICO ENFERMAGEM 12X36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TECNICO ENFERMAGEM 40H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39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TECNICO FARMACIA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784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</a:t>
                      </a:r>
                      <a:endParaRPr lang="pt-BR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460" marR="5460" marT="546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453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018" y="-258343"/>
            <a:ext cx="8226425" cy="1433512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PRODUÇÃO CISMETRO</a:t>
            </a:r>
            <a:b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PLANTÕES MÉDICOS – JANEIRO A ABRIL/2026</a:t>
            </a:r>
            <a:endParaRPr lang="pt-BR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36</a:t>
            </a:fld>
            <a:endParaRPr lang="pt-BR" alt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763688" y="5922285"/>
          <a:ext cx="6096000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/>
                        <a:t>283 profissionais (competência ABRIL/2026)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235"/>
            <a:ext cx="1953857" cy="503877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288924" y="1256136"/>
          <a:ext cx="8459536" cy="4015688"/>
        </p:xfrm>
        <a:graphic>
          <a:graphicData uri="http://schemas.openxmlformats.org/drawingml/2006/table">
            <a:tbl>
              <a:tblPr/>
              <a:tblGrid>
                <a:gridCol w="97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37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9011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HMP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ATENÇÃO BÁSICA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CONSULT.    NA RUA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CAPS AD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CAPS II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CAPS I J 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SAUDE EM CASA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GERIATRIA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PA SJ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PA MA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ESPECIA-LIDADES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charset="0"/>
                        </a:rPr>
                        <a:t>TOTAL DE HORAS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ANESTESIA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768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CIRURGIÃO 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2.727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2.727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CLINICO 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9.683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616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848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1.376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13.981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CLINICO /PS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30.877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8.981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5.567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45.425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DERMATOLOGIA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FISIATRA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G.O.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1.404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MEDICO DA FAMÍLIA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7.650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7.650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NEUROLOGISTA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ORTOPEDIA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1.701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521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2.222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OTORRINO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503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PEDIATRIA 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6.214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1.384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7.862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PSIQUIATRIA 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390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2.992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RADIOLOGIA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2.040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2.040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SANITARISTA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UROLOGIA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VASCULAR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charset="0"/>
                        </a:rPr>
                        <a:t>TOTAL HORAS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 dirty="0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46.264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 dirty="0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20.458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616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 dirty="0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1.248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848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878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 dirty="0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1.497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954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 dirty="0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9.161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 dirty="0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5.651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 dirty="0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1.388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800" b="1" i="0" u="none" strike="noStrike" dirty="0">
                          <a:solidFill>
                            <a:srgbClr val="297C00"/>
                          </a:solidFill>
                          <a:effectLst/>
                          <a:latin typeface="Calibri" panose="020F0502020204030204" pitchFamily="34" charset="0"/>
                        </a:rPr>
                        <a:t>88.963</a:t>
                      </a:r>
                    </a:p>
                  </a:txBody>
                  <a:tcPr marL="8227" marR="8227" marT="82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018" y="-258343"/>
            <a:ext cx="8226425" cy="1433512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PRODUÇÃO CISMETRO</a:t>
            </a:r>
            <a:b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OUTROS PROFISSIONAIS DE SAÚDE – JANEIRO A ABRIL/2026</a:t>
            </a:r>
            <a:endParaRPr lang="pt-BR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37</a:t>
            </a:fld>
            <a:endParaRPr lang="pt-BR" alt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sz="1000" dirty="0"/>
          </a:p>
          <a:p>
            <a:pPr marL="0" indent="0">
              <a:buNone/>
            </a:pPr>
            <a:endParaRPr lang="pt-BR" sz="1000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835696" y="5783249"/>
          <a:ext cx="6096000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baseline="0" dirty="0"/>
                        <a:t>60  profissionais (competência abril/2026)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graphicFrame>
        <p:nvGraphicFramePr>
          <p:cNvPr id="13" name="Espaço Reservado para Conteúdo 7"/>
          <p:cNvGraphicFramePr/>
          <p:nvPr/>
        </p:nvGraphicFramePr>
        <p:xfrm>
          <a:off x="431018" y="1271575"/>
          <a:ext cx="8389454" cy="395762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32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9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3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09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09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09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09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584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59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82520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ESPECIALIDADE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CAPS AD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CAPS IJ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CAPS II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C. CONVIVÊNCIA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GERIATRIA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HMP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DEROD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ATENÇÃO BÁSICA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ONCOLOGIA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TOTAL HORAS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9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AUX. SAÚDE BUCAL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11.802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11.802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29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ASSISTENTE SOCIAL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672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29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CIRURGIÃO DENTISTA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7.847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9.231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29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EDUCADOR FÍSICO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305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29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ENFERMEIRO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2.132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29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FISIOTERAPEUTA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230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29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NUTRICIONISTA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751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29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PSICÓLOGO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1.493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1.350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6.572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575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TERAPEUTA OCUPACIONAL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563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29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3.960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2.113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2.099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172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1.328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1.006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19.649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995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591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345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000" b="1" i="0" u="none" strike="noStrike" dirty="0">
                          <a:solidFill>
                            <a:srgbClr val="548235"/>
                          </a:solidFill>
                          <a:effectLst/>
                          <a:latin typeface="+mj-lt"/>
                        </a:rPr>
                        <a:t>32.258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819" y="-173462"/>
            <a:ext cx="8226425" cy="1296144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CONSULTAS E PROCEDIMENTOS</a:t>
            </a:r>
            <a:br>
              <a:rPr lang="pt-BR" sz="2800" b="1" dirty="0"/>
            </a:br>
            <a:r>
              <a:rPr lang="pt-BR" sz="2800" b="1" dirty="0"/>
              <a:t>CISMETRO</a:t>
            </a:r>
            <a:endParaRPr lang="pt-BR" sz="3200" b="1" dirty="0">
              <a:latin typeface="Verdana" panose="020B0604030504040204" pitchFamily="32" charset="0"/>
              <a:ea typeface="Verdana" panose="020B0604030504040204" pitchFamily="32" charset="0"/>
              <a:cs typeface="Verdana" panose="020B0604030504040204" pitchFamily="32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28" y="-11112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" y="-29267"/>
            <a:ext cx="1953857" cy="503877"/>
          </a:xfrm>
          <a:prstGeom prst="rect">
            <a:avLst/>
          </a:prstGeom>
        </p:spPr>
      </p:pic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539819" y="908681"/>
          <a:ext cx="8352661" cy="558554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05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9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VALOR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PROCEDIMENTO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1Q26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CUSTO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R$ 1,58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ADMINISTRAÇÃO DE MEDICAMENTO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447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R$ 706,26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ANESTESIA GERAL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478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R$ 71.700,00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R$ 380,00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ANGIOTOMOGRAFIA ARTERIAL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84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R$ 31.920,00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ANGIOTOMOGRAFIA CORONÁRIAS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60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R$ 45.000,00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R$ 380,00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ANGIOTOMOGRAFIA VENOSA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13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R$ 4.940,00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AUDIOMETRIA COMPLETA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651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R$ 65.100,00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R$ 500,00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AVALIACAO URODINAMICA COMPLETA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86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R$ 43.000,00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R$ 260,00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BERA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74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R$ 19.240,00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R$ 61,00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BIOMETRIA ULTRASSÔNICA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500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R$ 30.500,00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R$ 18,00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BIOMICROSCOPIA DE FUNDO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3.117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R$ 56.106,00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R$ 1.815,00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BRONCOSCOPIA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22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R$ 39.930,00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CAMPIMETRIA 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379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R$ 37.900,00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R$ 8,43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CERATOMETRIA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132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R$ 1.112,76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R$ 338,70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CINTILOGRAFIA P/ PESQUISA DO CORPO INTEIRO                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2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R$ 677,40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R$ 349,25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CIRURGIA DE PTERÍGIO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53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R$ 18.510,25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COLONOSCOPIA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979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R$ 391.600,00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R$ 95,00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CONSULTA MÉDICA COM RQE EM ATENÇÃO ESPECIALIZADA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22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R$ 2.090,00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CONSULTA MEDICA EM ATENÇÃO ESPECIALIZADA - ESTRUTURA DO MUNICIPIO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385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R$ 19.250,00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CONSULTA MÉDICA EM ATENÇÃO ESPECIALIZADA - ESTRUTURA DO PRESTADOR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3.733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R$ 261.310,00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R$ 130,00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CONTRASTE PARA EXAMES DE IMAGEM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539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R$ 70.070,00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R$ 130,00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CURATIVO GRAU I COM OU SEM DEBRIDAMENTO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178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R$ 23.140,00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R$ 8,74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CURVA TENSIONAL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57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R$ 498,18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R$ 170,00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DENSITOMETRIA ÓSSEA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593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R$ 100.810,00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R$ 140,00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ECOCARDIOGRAMA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867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R$ 121.380,00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R$ 352,00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ECOCARDIOGRAMA FETAL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R$ 6.688,00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ELETROCARDIOGRAMA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532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R$ 31.920,00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R$ 115,64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ELETROENCEFALOGRAMA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115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R$ 13.298,60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R$ 130,00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ELETRONEUROMIOGRAFIA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612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R$ 79.560,00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ENDOSCOPIA 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1.134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R$ 283.500,00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R$ 7,77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ESCANOMETRIA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R$ 139,86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ESCLEROTERAPIA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87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R$ 65.250,00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R$ 225,00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EXERESE DE CALAZIO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R$ 2.475,00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R$ 650,66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EXERESE DE TUMOR MALIGNO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R$ 1.951,98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R$ 1.150,00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FACOEMULSIFICACAO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368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R$ 423.200,00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R$ 67,50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FOTOCOAGULAÇÃO A LASER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87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R$ 5.872,50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819" y="-173462"/>
            <a:ext cx="8226425" cy="1296144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CONSULTAS E PROCEDIMENTOS</a:t>
            </a:r>
            <a:br>
              <a:rPr lang="pt-BR" sz="2800" b="1" dirty="0"/>
            </a:br>
            <a:r>
              <a:rPr lang="pt-BR" sz="2800" b="1" dirty="0"/>
              <a:t>CISMETRO</a:t>
            </a:r>
            <a:endParaRPr lang="pt-BR" sz="3200" b="1" dirty="0">
              <a:latin typeface="Verdana" panose="020B0604030504040204" pitchFamily="32" charset="0"/>
              <a:ea typeface="Verdana" panose="020B0604030504040204" pitchFamily="32" charset="0"/>
              <a:cs typeface="Verdana" panose="020B0604030504040204" pitchFamily="32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28" y="-11112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" y="-29267"/>
            <a:ext cx="1953857" cy="503877"/>
          </a:xfrm>
          <a:prstGeom prst="rect">
            <a:avLst/>
          </a:prstGeom>
        </p:spPr>
      </p:pic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539819" y="908681"/>
          <a:ext cx="8352661" cy="558554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05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9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VALOR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PROCEDIMENTO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1Q26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CUSTO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R$ 8,43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FUNDOSCOPIA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1.474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R$ 12.425,82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GONIOSCOPIA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40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R$ 1.200,00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INJEÇÃO INTRAOCULAR DE AVASTIN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354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R$ 424.800,00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R$ 90,00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INSTRUMENTRAÇÃO CIRURGICA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R$ 990,00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R$ 4.226,40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IODOTERAPIA     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R$ 4.226,40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R$ 27,00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LAUDO DE RAIO X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R$ 297,00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R$ 77,00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MAMOGRAFIA BILATERA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1.838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R$ 141.526,00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MAPA 24 HORAS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114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R$ 11.400,00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R$ 48,00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MAPEAMENTO DE RETINA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699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R$ 33.552,00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R$ 60,60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MICROSCOPIA ESPECULAR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241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R$ 14.604,60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R$ 80,00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MONITORAMENTO PELO SISTEMA HOLTER 24 HS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379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R$ 30.320,00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NASOFIBROLARINGOSCOPIA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166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R$ 24.900,00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OCT - TOMOGRAFIA DE COERENCIA OPTICA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490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R$ 171.500,00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R$ 40,73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PAQUIMETRIA UTRASSONICA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282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R$ 11.485,86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R$ 235,00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POLIPECTOMIA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1.059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R$ 248.865,00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POLISSONOGRAFIA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107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R$ 42.800,00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R$ 8,43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POTENCIAL DE ACUIDADE VISUAL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R$ 16,86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PROCESSAMENTO AUDITIVOCENTRAL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40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R$ 6.000,00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R$ 46,83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RADIOGRAFIA PANORÂMICA DE COLUNA TOTAL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R$ 187,32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R$ 1.040,42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RESSECÇÃO ENDOSCÓPICA DE TUMOR - MUCOSECTOMIA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99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R$ 103.001,58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R$ 380,00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RESSONÂNCIA MAGNÉTICA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1.564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R$ 594.320,00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R$ 1.000,00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RESSONÂNCIA MAGNÉTICA - COM SEDAÇÃO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22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R$ 22.000,00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R$ 61,70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RETINOGRAFIA COLORIDA BINOCULAR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254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R$ 15.671,80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R$ 76,80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RETINOGRAFIA FLUORESCENTE - BINOCULAR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11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R$ 844,80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RETIRADA DE CORPO ESTRANHO DA CORNEA 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85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R$ 5.525,00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R$ 270,00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SALA CIRÚRGICA - 2 HORAS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53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R$ 14.310,00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SEDAÇÃO PARA EXAMES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1.489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R$ 223.350,00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R$ 305,00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SESSÕES DE CÂMARA HIPERBÁRICA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863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R$ 263.215,00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SIMBLEFAROPLASTIA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R$ 3.900,00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R$ 205,70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SUTURA DE PALPEBRA               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R$ 617,10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TERAPIA FONOAUDIOLOGICA INDIVIDUAL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440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R$ 26.400,00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R$ 110,00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TESTE DE ESFORÇO / TESTE ERGOMÉTRICO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283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R$ 31.130,00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R$ 170,00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TESTES VESTIBULARES / OTONEUROLOGICOS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26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R$ 4.420,00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R$ 180,00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TOMOGRAFIA COMPUTADORIZADA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1.632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R$ 293.760,00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R$ 12,00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TONOMETRIA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1.933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R$ 23.196,00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ABB136F-59E8-B45C-3347-82D2AD012AD3}"/>
              </a:ext>
            </a:extLst>
          </p:cNvPr>
          <p:cNvSpPr txBox="1"/>
          <p:nvPr/>
        </p:nvSpPr>
        <p:spPr>
          <a:xfrm>
            <a:off x="359083" y="117524"/>
            <a:ext cx="88689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rgbClr val="FF0000"/>
                </a:solidFill>
              </a:rPr>
              <a:t>QUADRO SÍNTESE DE AÇÕES DE GESTÃO NO QUADRIMESTRE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6983E57-3ED2-C30A-0E25-16CEDBBD0644}"/>
              </a:ext>
            </a:extLst>
          </p:cNvPr>
          <p:cNvSpPr txBox="1"/>
          <p:nvPr/>
        </p:nvSpPr>
        <p:spPr>
          <a:xfrm>
            <a:off x="137548" y="548411"/>
            <a:ext cx="886890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Inauguração do PA Monte Alegre</a:t>
            </a:r>
          </a:p>
          <a:p>
            <a:r>
              <a:rPr lang="pt-BR" b="1" dirty="0">
                <a:solidFill>
                  <a:schemeClr val="tx1"/>
                </a:solidFill>
              </a:rPr>
              <a:t>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Concluídas adequações na UBS Jd. Amélia</a:t>
            </a:r>
          </a:p>
          <a:p>
            <a:endParaRPr lang="pt-B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Continuidade à construção de UBS porte 5 (</a:t>
            </a:r>
            <a:r>
              <a:rPr lang="pt-BR" dirty="0">
                <a:solidFill>
                  <a:schemeClr val="tx1"/>
                </a:solidFill>
              </a:rPr>
              <a:t>Bom Retiro – via PAC – conclusão 12/2026</a:t>
            </a:r>
            <a:r>
              <a:rPr lang="pt-BR" b="1" dirty="0">
                <a:solidFill>
                  <a:schemeClr val="tx1"/>
                </a:solidFill>
              </a:rPr>
              <a:t>)</a:t>
            </a:r>
          </a:p>
          <a:p>
            <a:r>
              <a:rPr lang="pt-BR" b="1" dirty="0">
                <a:solidFill>
                  <a:schemeClr val="tx1"/>
                </a:solidFill>
              </a:rPr>
              <a:t>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Readaptações no HMP –</a:t>
            </a:r>
            <a:r>
              <a:rPr lang="pt-BR" dirty="0">
                <a:solidFill>
                  <a:schemeClr val="tx1"/>
                </a:solidFill>
              </a:rPr>
              <a:t> para aumento de leitos de UTI e Enfermaria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Concluídas novas instalações do </a:t>
            </a:r>
            <a:r>
              <a:rPr lang="pt-BR" b="1" dirty="0" err="1">
                <a:solidFill>
                  <a:schemeClr val="tx1"/>
                </a:solidFill>
              </a:rPr>
              <a:t>Amb</a:t>
            </a:r>
            <a:r>
              <a:rPr lang="pt-BR" b="1" dirty="0">
                <a:solidFill>
                  <a:schemeClr val="tx1"/>
                </a:solidFill>
              </a:rPr>
              <a:t>. da Dor </a:t>
            </a:r>
            <a:r>
              <a:rPr lang="pt-BR" dirty="0">
                <a:solidFill>
                  <a:schemeClr val="tx1"/>
                </a:solidFill>
              </a:rPr>
              <a:t>– no H. Transição  </a:t>
            </a:r>
          </a:p>
          <a:p>
            <a:r>
              <a:rPr lang="pt-BR" b="1" dirty="0">
                <a:solidFill>
                  <a:schemeClr val="tx1"/>
                </a:solidFill>
              </a:rPr>
              <a:t>	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Tratativas com Hortolândia para participação no SAMU Regional – </a:t>
            </a:r>
            <a:r>
              <a:rPr lang="pt-BR" dirty="0">
                <a:solidFill>
                  <a:schemeClr val="tx1"/>
                </a:solidFill>
              </a:rPr>
              <a:t>projeto de Lei e Convênio em estudo na PGM</a:t>
            </a:r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	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Avaliação e Expansão do projeto “Acolhe Paulínia” – </a:t>
            </a:r>
            <a:r>
              <a:rPr lang="pt-BR" dirty="0">
                <a:solidFill>
                  <a:schemeClr val="tx1"/>
                </a:solidFill>
              </a:rPr>
              <a:t>facilitação do acesso nas UBS – Centro I e  Monte Alegre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Aprovado empréstimo BNDES de R$ 59 milhões </a:t>
            </a:r>
            <a:r>
              <a:rPr lang="pt-BR" dirty="0">
                <a:solidFill>
                  <a:schemeClr val="tx1"/>
                </a:solidFill>
              </a:rPr>
              <a:t>– construção Policlínica, 1 UBS porte 5 e 1 CAPS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</a:rPr>
              <a:t>Iniciado processo de licitação para novo sistema de informatização na SMS</a:t>
            </a:r>
          </a:p>
        </p:txBody>
      </p:sp>
    </p:spTree>
    <p:extLst>
      <p:ext uri="{BB962C8B-B14F-4D97-AF65-F5344CB8AC3E}">
        <p14:creationId xmlns:p14="http://schemas.microsoft.com/office/powerpoint/2010/main" val="3118811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819" y="-173462"/>
            <a:ext cx="8226425" cy="1296144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CONSULTAS E PROCEDIMENTOS</a:t>
            </a:r>
            <a:br>
              <a:rPr lang="pt-BR" sz="2800" b="1" dirty="0"/>
            </a:br>
            <a:r>
              <a:rPr lang="pt-BR" sz="2800" b="1" dirty="0"/>
              <a:t>CISMETRO</a:t>
            </a:r>
            <a:endParaRPr lang="pt-BR" sz="3200" b="1" dirty="0">
              <a:latin typeface="Verdana" panose="020B0604030504040204" pitchFamily="32" charset="0"/>
              <a:ea typeface="Verdana" panose="020B0604030504040204" pitchFamily="32" charset="0"/>
              <a:cs typeface="Verdana" panose="020B0604030504040204" pitchFamily="32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28" y="-11112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" y="-29267"/>
            <a:ext cx="1953857" cy="503877"/>
          </a:xfrm>
          <a:prstGeom prst="rect">
            <a:avLst/>
          </a:prstGeom>
        </p:spPr>
      </p:pic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539819" y="1268760"/>
          <a:ext cx="8352661" cy="171346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05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9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VALOR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PROCEDIMENTO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1Q26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CUSTO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R$ 12,00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TONOMETRIA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1.933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R$ 23.196,00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R$ 60,60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TOPOGRAFIA CÓRNEA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193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R$ 11.695,80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R$ 209,54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TRANSPLANTE AUTÓLOGO DE CONJUTIVA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52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R$ 10.896,08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R$ 103,07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741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R$ 76.374,00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R$ 78,00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GLOBO OCULAR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208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R$ 16.224,00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R$ 160,00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URETROCISTOGRAFIA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5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R$ 800,00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VIDEOENDOSCOPIA DA DEGLUTIÇÃO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R$ 400,00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R$ 952,70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VITRECTOMIA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R$ 1.905,40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R$ 118,13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YAG LASER (CAPSULOTOMIA)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138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R$ 16.301,94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2754" marR="2754" marT="2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33.852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R$   5.310.902,15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10512" y="444587"/>
            <a:ext cx="8226425" cy="100996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2400" b="1" dirty="0">
                <a:latin typeface="Verdana" panose="020B0604030504040204" pitchFamily="32" charset="0"/>
                <a:cs typeface="Arial" panose="020B0604020202020204" pitchFamily="34" charset="0"/>
              </a:rPr>
              <a:t>PROCEDIMENTOS LICITADOS</a:t>
            </a:r>
            <a:endParaRPr lang="pt-BR" sz="2800" dirty="0">
              <a:latin typeface="Verdana" panose="020B0604030504040204" pitchFamily="32" charset="0"/>
              <a:ea typeface="Verdana" panose="020B0604030504040204" pitchFamily="32" charset="0"/>
              <a:cs typeface="Verdana" panose="020B0604030504040204" pitchFamily="32" charset="0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54A7-5778-452C-9411-ED6DF8E070D6}" type="slidenum">
              <a:rPr lang="pt-BR" altLang="pt-BR" smtClean="0"/>
              <a:t>41</a:t>
            </a:fld>
            <a:endParaRPr lang="pt-BR" alt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9861"/>
            <a:ext cx="1979712" cy="5608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706"/>
            <a:ext cx="1953857" cy="50387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467544" y="930305"/>
          <a:ext cx="8136904" cy="540895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2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3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VALOR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PROCEDIMENTO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1Q26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  <a:latin typeface="+mj-lt"/>
                        </a:rPr>
                        <a:t>CUSTO</a:t>
                      </a:r>
                      <a:endParaRPr lang="pt-BR" sz="10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Obstétrica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41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R$ 2.665,00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de Fontanelas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R$ 65,00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R$ 80,02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Pélvico Ginecológico Transvaginal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1.527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R$ 122.190,54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Pélvico Ginecológico Abdominal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275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R$ 17.875,00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do Aparelho Urinário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362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R$ 23.530,00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de Abdome Superior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243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R$ 15.795,00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Ultrassonografia de </a:t>
                      </a:r>
                      <a:r>
                        <a:rPr lang="pt-BR" sz="1000" u="none" strike="noStrike" dirty="0" err="1">
                          <a:effectLst/>
                          <a:latin typeface="+mj-lt"/>
                        </a:rPr>
                        <a:t>Abdomen</a:t>
                      </a:r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 Total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972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R$ 72.900,00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2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R$ 75,00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Ultrassonografia de Órgãos e estruturas superficiais: mama, escroto, tireoide, glândulas salivares, músculos, tendões, etc.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1.877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R$ 140.775,00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2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de Órgãos, com punção de estruturas superficiais: mama, escroto, tireoide e parede abdominal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54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R$ 24.300,00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R$ 1.000,00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de Órgãos, com punção de estruturas profundas: fígado, tórax e próstata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R$ 1.000,00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de Próstata via Abdominal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59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R$ 3.835,00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de Articulações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1.818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R$ 118.170,00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Ultrassonografia Venosa de Membros Inferiores Bilateral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997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R$ 99.700,00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Arterial de Membros Inferiores Bilateral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12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R$ 1.200,00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Doppler de Carótidas e Vertebrais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159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R$ 15.900,00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Doppler de Artérias Renais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10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R$ 1.000,00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  <a:latin typeface="+mj-lt"/>
                        </a:rPr>
                        <a:t>Ultrassonografia Doppler de Órgãos e Estruruta Isolada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195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R$ 19.500,00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56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R$ 6.700,00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CPRE (SEM COLOCAÇÃO DE PRÓTESE)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R$ 53.600,00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R$ 2.850,00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PET CT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34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R$ 96.900,00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R$ 446,29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CINTILOGRAFIA RENAL DMSA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6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R$ 2.677,74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R$ 687,94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CINTILOGRAFIA RENAL DTPA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R$ 687,94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R$ 1.739,44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CINTILOGRAFIA DO MIOCÁRDIO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25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R$ 43.486,04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R$ 55,00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DENSITOMETRIA ÓSSEA - ROTINA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379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R$ 20.845,00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R$ 382,42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CINTILOGRAFIA ÓSSEA DE CORPO INTEIRO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42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R$ 16.061,52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R$ 201,54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CINTILOGRAFIA DE TIREÓIDE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8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R$ 1.612,35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R$ 659,41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CINTILOGRAFIA DE PERFUSÃO PULMONAR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1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R$ 659,41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39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R$ 237,72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CINTILOGRAFIA GLÂNDULAS SALIVARES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5</a:t>
                      </a:r>
                      <a:endParaRPr lang="pt-BR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R$ 1.188,60</a:t>
                      </a:r>
                      <a:endParaRPr lang="pt-BR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7018" marR="7018" marT="7018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3954">
                <a:tc gridSpan="2"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7018" marR="7018" marT="7018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7018" marR="7018" marT="70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9.112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R$      918.119,14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B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1" name="AccentBar"/>
          <p:cNvSpPr txBox="1">
            <a:spLocks noChangeArrowheads="1"/>
          </p:cNvSpPr>
          <p:nvPr/>
        </p:nvSpPr>
        <p:spPr bwMode="auto">
          <a:xfrm>
            <a:off x="0" y="3179000"/>
            <a:ext cx="9144000" cy="500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2" name="PartNum"/>
          <p:cNvSpPr txBox="1">
            <a:spLocks noChangeArrowheads="1"/>
          </p:cNvSpPr>
          <p:nvPr/>
        </p:nvSpPr>
        <p:spPr bwMode="auto">
          <a:xfrm>
            <a:off x="300000" y="800000"/>
            <a:ext cx="8544000" cy="7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9DC3E6"/>
                </a:solidFill>
                <a:latin typeface="Calibri" panose="020F0502020204030204"/>
              </a:rPr>
              <a:t>PARTE 3</a:t>
            </a:r>
          </a:p>
        </p:txBody>
      </p:sp>
      <p:sp>
        <p:nvSpPr>
          <p:cNvPr id="13" name="Title"/>
          <p:cNvSpPr txBox="1">
            <a:spLocks noChangeArrowheads="1"/>
          </p:cNvSpPr>
          <p:nvPr/>
        </p:nvSpPr>
        <p:spPr bwMode="auto">
          <a:xfrm>
            <a:off x="0" y="3154000"/>
            <a:ext cx="9144000" cy="5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800" b="1" dirty="0">
                <a:solidFill>
                  <a:srgbClr val="FFFFFF"/>
                </a:solidFill>
                <a:latin typeface="Calibri" panose="020F0502020204030204"/>
              </a:rPr>
              <a:t>SITUAÇÃO EPIDEMIOLÓGICA E INDICADORES DE VIGILÂNCIA</a:t>
            </a:r>
          </a:p>
        </p:txBody>
      </p:sp>
      <p:sp>
        <p:nvSpPr>
          <p:cNvPr id="14" name="Sub"/>
          <p:cNvSpPr txBox="1">
            <a:spLocks noChangeArrowheads="1"/>
          </p:cNvSpPr>
          <p:nvPr/>
        </p:nvSpPr>
        <p:spPr bwMode="auto">
          <a:xfrm>
            <a:off x="300000" y="4129000"/>
            <a:ext cx="8544000" cy="6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B4C7E7"/>
                </a:solidFill>
                <a:latin typeface="Calibri" panose="020F0502020204030204"/>
              </a:rPr>
              <a:t>DEVISA/SMS/PMP - Janeiro a Abril de 2026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0000" y="6258000"/>
            <a:ext cx="900000" cy="36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44000" y="6258000"/>
            <a:ext cx="90000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B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1" name="AccentBar"/>
          <p:cNvSpPr txBox="1">
            <a:spLocks noChangeArrowheads="1"/>
          </p:cNvSpPr>
          <p:nvPr/>
        </p:nvSpPr>
        <p:spPr bwMode="auto">
          <a:xfrm>
            <a:off x="0" y="3179000"/>
            <a:ext cx="9144000" cy="500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2" name="PartNum"/>
          <p:cNvSpPr txBox="1">
            <a:spLocks noChangeArrowheads="1"/>
          </p:cNvSpPr>
          <p:nvPr/>
        </p:nvSpPr>
        <p:spPr bwMode="auto">
          <a:xfrm>
            <a:off x="300000" y="800000"/>
            <a:ext cx="8544000" cy="7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9DC3E6"/>
                </a:solidFill>
                <a:latin typeface="Calibri" panose="020F0502020204030204"/>
              </a:rPr>
              <a:t>PARTE 1</a:t>
            </a:r>
          </a:p>
        </p:txBody>
      </p:sp>
      <p:sp>
        <p:nvSpPr>
          <p:cNvPr id="13" name="Title"/>
          <p:cNvSpPr txBox="1">
            <a:spLocks noChangeArrowheads="1"/>
          </p:cNvSpPr>
          <p:nvPr/>
        </p:nvSpPr>
        <p:spPr bwMode="auto">
          <a:xfrm>
            <a:off x="281619" y="3150740"/>
            <a:ext cx="8544000" cy="12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800" b="1" dirty="0">
                <a:solidFill>
                  <a:srgbClr val="FFFFFF"/>
                </a:solidFill>
                <a:latin typeface="Calibri" panose="020F0502020204030204"/>
              </a:rPr>
              <a:t>O QUADRIMESTRE EM NÚMEROS</a:t>
            </a:r>
          </a:p>
        </p:txBody>
      </p:sp>
      <p:sp>
        <p:nvSpPr>
          <p:cNvPr id="14" name="Sub"/>
          <p:cNvSpPr txBox="1">
            <a:spLocks noChangeArrowheads="1"/>
          </p:cNvSpPr>
          <p:nvPr/>
        </p:nvSpPr>
        <p:spPr bwMode="auto">
          <a:xfrm>
            <a:off x="300000" y="4129000"/>
            <a:ext cx="8544000" cy="6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B4C7E7"/>
                </a:solidFill>
                <a:latin typeface="Calibri" panose="020F0502020204030204"/>
              </a:rPr>
              <a:t>Janeiro a Abril de 2026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0000" y="6258000"/>
            <a:ext cx="900000" cy="36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44000" y="6258000"/>
            <a:ext cx="90000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700000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/>
              </a:rPr>
              <a:t>PRONTO-SOCORRO (HMP) - ATENDIMENTOS POR ESPECIALIDADE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200" name="RowBg0"/>
          <p:cNvSpPr txBox="1">
            <a:spLocks noChangeArrowheads="1"/>
          </p:cNvSpPr>
          <p:nvPr/>
        </p:nvSpPr>
        <p:spPr bwMode="auto">
          <a:xfrm>
            <a:off x="100000" y="67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01" name="Lbl0"/>
          <p:cNvSpPr txBox="1">
            <a:spLocks noChangeArrowheads="1"/>
          </p:cNvSpPr>
          <p:nvPr/>
        </p:nvSpPr>
        <p:spPr bwMode="auto">
          <a:xfrm>
            <a:off x="150000" y="6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Clínica Médica (adulto)</a:t>
            </a:r>
          </a:p>
        </p:txBody>
      </p:sp>
      <p:sp>
        <p:nvSpPr>
          <p:cNvPr id="202" name="Val0"/>
          <p:cNvSpPr txBox="1">
            <a:spLocks noChangeArrowheads="1"/>
          </p:cNvSpPr>
          <p:nvPr/>
        </p:nvSpPr>
        <p:spPr bwMode="auto">
          <a:xfrm>
            <a:off x="5486400" y="6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37.249</a:t>
            </a:r>
          </a:p>
        </p:txBody>
      </p:sp>
      <p:sp>
        <p:nvSpPr>
          <p:cNvPr id="210" name="RowBg1"/>
          <p:cNvSpPr txBox="1">
            <a:spLocks noChangeArrowheads="1"/>
          </p:cNvSpPr>
          <p:nvPr/>
        </p:nvSpPr>
        <p:spPr bwMode="auto">
          <a:xfrm>
            <a:off x="100000" y="125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11" name="Lbl1"/>
          <p:cNvSpPr txBox="1">
            <a:spLocks noChangeArrowheads="1"/>
          </p:cNvSpPr>
          <p:nvPr/>
        </p:nvSpPr>
        <p:spPr bwMode="auto">
          <a:xfrm>
            <a:off x="150000" y="12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Pediatria (até 15 anos)</a:t>
            </a:r>
          </a:p>
        </p:txBody>
      </p:sp>
      <p:sp>
        <p:nvSpPr>
          <p:cNvPr id="212" name="Val1"/>
          <p:cNvSpPr txBox="1">
            <a:spLocks noChangeArrowheads="1"/>
          </p:cNvSpPr>
          <p:nvPr/>
        </p:nvSpPr>
        <p:spPr bwMode="auto">
          <a:xfrm>
            <a:off x="5486400" y="12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10.987</a:t>
            </a:r>
          </a:p>
        </p:txBody>
      </p:sp>
      <p:sp>
        <p:nvSpPr>
          <p:cNvPr id="220" name="RowBg2"/>
          <p:cNvSpPr txBox="1">
            <a:spLocks noChangeArrowheads="1"/>
          </p:cNvSpPr>
          <p:nvPr/>
        </p:nvSpPr>
        <p:spPr bwMode="auto">
          <a:xfrm>
            <a:off x="100000" y="183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21" name="Lbl2"/>
          <p:cNvSpPr txBox="1">
            <a:spLocks noChangeArrowheads="1"/>
          </p:cNvSpPr>
          <p:nvPr/>
        </p:nvSpPr>
        <p:spPr bwMode="auto">
          <a:xfrm>
            <a:off x="150000" y="18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Ginecologia/Obstetrícia (atendimento)</a:t>
            </a:r>
          </a:p>
        </p:txBody>
      </p:sp>
      <p:sp>
        <p:nvSpPr>
          <p:cNvPr id="222" name="Val2"/>
          <p:cNvSpPr txBox="1">
            <a:spLocks noChangeArrowheads="1"/>
          </p:cNvSpPr>
          <p:nvPr/>
        </p:nvSpPr>
        <p:spPr bwMode="auto">
          <a:xfrm>
            <a:off x="5486400" y="18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1.054</a:t>
            </a:r>
          </a:p>
        </p:txBody>
      </p:sp>
      <p:sp>
        <p:nvSpPr>
          <p:cNvPr id="230" name="RowBg3"/>
          <p:cNvSpPr txBox="1">
            <a:spLocks noChangeArrowheads="1"/>
          </p:cNvSpPr>
          <p:nvPr/>
        </p:nvSpPr>
        <p:spPr bwMode="auto">
          <a:xfrm>
            <a:off x="100000" y="241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31" name="Lbl3"/>
          <p:cNvSpPr txBox="1">
            <a:spLocks noChangeArrowheads="1"/>
          </p:cNvSpPr>
          <p:nvPr/>
        </p:nvSpPr>
        <p:spPr bwMode="auto">
          <a:xfrm>
            <a:off x="150000" y="242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Ginecologia/Obstetrícia (gestante)</a:t>
            </a:r>
          </a:p>
        </p:txBody>
      </p:sp>
      <p:sp>
        <p:nvSpPr>
          <p:cNvPr id="232" name="Val3"/>
          <p:cNvSpPr txBox="1">
            <a:spLocks noChangeArrowheads="1"/>
          </p:cNvSpPr>
          <p:nvPr/>
        </p:nvSpPr>
        <p:spPr bwMode="auto">
          <a:xfrm>
            <a:off x="5486400" y="241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2.310</a:t>
            </a:r>
          </a:p>
        </p:txBody>
      </p:sp>
      <p:sp>
        <p:nvSpPr>
          <p:cNvPr id="240" name="RowBg4"/>
          <p:cNvSpPr txBox="1">
            <a:spLocks noChangeArrowheads="1"/>
          </p:cNvSpPr>
          <p:nvPr/>
        </p:nvSpPr>
        <p:spPr bwMode="auto">
          <a:xfrm>
            <a:off x="100000" y="299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41" name="Lbl4"/>
          <p:cNvSpPr txBox="1">
            <a:spLocks noChangeArrowheads="1"/>
          </p:cNvSpPr>
          <p:nvPr/>
        </p:nvSpPr>
        <p:spPr bwMode="auto">
          <a:xfrm>
            <a:off x="150000" y="300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Ortopedia</a:t>
            </a:r>
          </a:p>
        </p:txBody>
      </p:sp>
      <p:sp>
        <p:nvSpPr>
          <p:cNvPr id="242" name="Val4"/>
          <p:cNvSpPr txBox="1">
            <a:spLocks noChangeArrowheads="1"/>
          </p:cNvSpPr>
          <p:nvPr/>
        </p:nvSpPr>
        <p:spPr bwMode="auto">
          <a:xfrm>
            <a:off x="5486400" y="299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3.015</a:t>
            </a:r>
          </a:p>
        </p:txBody>
      </p:sp>
      <p:sp>
        <p:nvSpPr>
          <p:cNvPr id="250" name="RowBg5"/>
          <p:cNvSpPr txBox="1">
            <a:spLocks noChangeArrowheads="1"/>
          </p:cNvSpPr>
          <p:nvPr/>
        </p:nvSpPr>
        <p:spPr bwMode="auto">
          <a:xfrm>
            <a:off x="100000" y="357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51" name="Lbl5"/>
          <p:cNvSpPr txBox="1">
            <a:spLocks noChangeArrowheads="1"/>
          </p:cNvSpPr>
          <p:nvPr/>
        </p:nvSpPr>
        <p:spPr bwMode="auto">
          <a:xfrm>
            <a:off x="150000" y="35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Emergência</a:t>
            </a:r>
          </a:p>
        </p:txBody>
      </p:sp>
      <p:sp>
        <p:nvSpPr>
          <p:cNvPr id="252" name="Val5"/>
          <p:cNvSpPr txBox="1">
            <a:spLocks noChangeArrowheads="1"/>
          </p:cNvSpPr>
          <p:nvPr/>
        </p:nvSpPr>
        <p:spPr bwMode="auto">
          <a:xfrm>
            <a:off x="5486400" y="35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3.444</a:t>
            </a:r>
          </a:p>
        </p:txBody>
      </p:sp>
      <p:sp>
        <p:nvSpPr>
          <p:cNvPr id="260" name="RowBg6"/>
          <p:cNvSpPr txBox="1">
            <a:spLocks noChangeArrowheads="1"/>
          </p:cNvSpPr>
          <p:nvPr/>
        </p:nvSpPr>
        <p:spPr bwMode="auto">
          <a:xfrm>
            <a:off x="100000" y="415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61" name="Lbl6"/>
          <p:cNvSpPr txBox="1">
            <a:spLocks noChangeArrowheads="1"/>
          </p:cNvSpPr>
          <p:nvPr/>
        </p:nvSpPr>
        <p:spPr bwMode="auto">
          <a:xfrm>
            <a:off x="150000" y="41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Enfermagem</a:t>
            </a:r>
          </a:p>
        </p:txBody>
      </p:sp>
      <p:sp>
        <p:nvSpPr>
          <p:cNvPr id="262" name="Val6"/>
          <p:cNvSpPr txBox="1">
            <a:spLocks noChangeArrowheads="1"/>
          </p:cNvSpPr>
          <p:nvPr/>
        </p:nvSpPr>
        <p:spPr bwMode="auto">
          <a:xfrm>
            <a:off x="5486400" y="41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695</a:t>
            </a:r>
          </a:p>
        </p:txBody>
      </p:sp>
      <p:sp>
        <p:nvSpPr>
          <p:cNvPr id="270" name="RowBg7"/>
          <p:cNvSpPr txBox="1">
            <a:spLocks noChangeArrowheads="1"/>
          </p:cNvSpPr>
          <p:nvPr/>
        </p:nvSpPr>
        <p:spPr bwMode="auto">
          <a:xfrm>
            <a:off x="100000" y="473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71" name="Lbl7"/>
          <p:cNvSpPr txBox="1">
            <a:spLocks noChangeArrowheads="1"/>
          </p:cNvSpPr>
          <p:nvPr/>
        </p:nvSpPr>
        <p:spPr bwMode="auto">
          <a:xfrm>
            <a:off x="150000" y="47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Outros (cirurgia, psiquiatria, etc.)</a:t>
            </a:r>
          </a:p>
        </p:txBody>
      </p:sp>
      <p:sp>
        <p:nvSpPr>
          <p:cNvPr id="272" name="Val7"/>
          <p:cNvSpPr txBox="1">
            <a:spLocks noChangeArrowheads="1"/>
          </p:cNvSpPr>
          <p:nvPr/>
        </p:nvSpPr>
        <p:spPr bwMode="auto">
          <a:xfrm>
            <a:off x="5486400" y="47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7.431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700000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/>
              </a:rPr>
              <a:t>PRONTOS-ATENDIMENTOS - SÃO JOSÉ E MONTE ALEGRE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200" name="RowBg0"/>
          <p:cNvSpPr txBox="1">
            <a:spLocks noChangeArrowheads="1"/>
          </p:cNvSpPr>
          <p:nvPr/>
        </p:nvSpPr>
        <p:spPr bwMode="auto">
          <a:xfrm>
            <a:off x="100000" y="67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01" name="Lbl0"/>
          <p:cNvSpPr txBox="1">
            <a:spLocks noChangeArrowheads="1"/>
          </p:cNvSpPr>
          <p:nvPr/>
        </p:nvSpPr>
        <p:spPr bwMode="auto">
          <a:xfrm>
            <a:off x="150000" y="6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PA São José - Atendimento Adulto</a:t>
            </a:r>
          </a:p>
        </p:txBody>
      </p:sp>
      <p:sp>
        <p:nvSpPr>
          <p:cNvPr id="202" name="Val0"/>
          <p:cNvSpPr txBox="1">
            <a:spLocks noChangeArrowheads="1"/>
          </p:cNvSpPr>
          <p:nvPr/>
        </p:nvSpPr>
        <p:spPr bwMode="auto">
          <a:xfrm>
            <a:off x="5486400" y="6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21.660</a:t>
            </a:r>
          </a:p>
        </p:txBody>
      </p:sp>
      <p:sp>
        <p:nvSpPr>
          <p:cNvPr id="210" name="RowBg1"/>
          <p:cNvSpPr txBox="1">
            <a:spLocks noChangeArrowheads="1"/>
          </p:cNvSpPr>
          <p:nvPr/>
        </p:nvSpPr>
        <p:spPr bwMode="auto">
          <a:xfrm>
            <a:off x="100000" y="125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11" name="Lbl1"/>
          <p:cNvSpPr txBox="1">
            <a:spLocks noChangeArrowheads="1"/>
          </p:cNvSpPr>
          <p:nvPr/>
        </p:nvSpPr>
        <p:spPr bwMode="auto">
          <a:xfrm>
            <a:off x="150000" y="12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PA São José - Atendimento Infantil</a:t>
            </a:r>
          </a:p>
        </p:txBody>
      </p:sp>
      <p:sp>
        <p:nvSpPr>
          <p:cNvPr id="212" name="Val1"/>
          <p:cNvSpPr txBox="1">
            <a:spLocks noChangeArrowheads="1"/>
          </p:cNvSpPr>
          <p:nvPr/>
        </p:nvSpPr>
        <p:spPr bwMode="auto">
          <a:xfrm>
            <a:off x="5486400" y="12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6.445</a:t>
            </a:r>
          </a:p>
        </p:txBody>
      </p:sp>
      <p:sp>
        <p:nvSpPr>
          <p:cNvPr id="220" name="RowBg2"/>
          <p:cNvSpPr txBox="1">
            <a:spLocks noChangeArrowheads="1"/>
          </p:cNvSpPr>
          <p:nvPr/>
        </p:nvSpPr>
        <p:spPr bwMode="auto">
          <a:xfrm>
            <a:off x="100000" y="183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21" name="Lbl2"/>
          <p:cNvSpPr txBox="1">
            <a:spLocks noChangeArrowheads="1"/>
          </p:cNvSpPr>
          <p:nvPr/>
        </p:nvSpPr>
        <p:spPr bwMode="auto">
          <a:xfrm>
            <a:off x="150000" y="18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PA São José - Doenças Sazonais</a:t>
            </a:r>
          </a:p>
        </p:txBody>
      </p:sp>
      <p:sp>
        <p:nvSpPr>
          <p:cNvPr id="222" name="Val2"/>
          <p:cNvSpPr txBox="1">
            <a:spLocks noChangeArrowheads="1"/>
          </p:cNvSpPr>
          <p:nvPr/>
        </p:nvSpPr>
        <p:spPr bwMode="auto">
          <a:xfrm>
            <a:off x="5486400" y="18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3.104</a:t>
            </a:r>
          </a:p>
        </p:txBody>
      </p:sp>
      <p:sp>
        <p:nvSpPr>
          <p:cNvPr id="230" name="RowBg3"/>
          <p:cNvSpPr txBox="1">
            <a:spLocks noChangeArrowheads="1"/>
          </p:cNvSpPr>
          <p:nvPr/>
        </p:nvSpPr>
        <p:spPr bwMode="auto">
          <a:xfrm>
            <a:off x="100000" y="241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31" name="Lbl3"/>
          <p:cNvSpPr txBox="1">
            <a:spLocks noChangeArrowheads="1"/>
          </p:cNvSpPr>
          <p:nvPr/>
        </p:nvSpPr>
        <p:spPr bwMode="auto">
          <a:xfrm>
            <a:off x="150000" y="242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PA São José - Enfermagem + Procedimentos</a:t>
            </a:r>
          </a:p>
        </p:txBody>
      </p:sp>
      <p:sp>
        <p:nvSpPr>
          <p:cNvPr id="232" name="Val3"/>
          <p:cNvSpPr txBox="1">
            <a:spLocks noChangeArrowheads="1"/>
          </p:cNvSpPr>
          <p:nvPr/>
        </p:nvSpPr>
        <p:spPr bwMode="auto">
          <a:xfrm>
            <a:off x="5486400" y="241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828</a:t>
            </a:r>
          </a:p>
        </p:txBody>
      </p:sp>
      <p:sp>
        <p:nvSpPr>
          <p:cNvPr id="240" name="RowBg4"/>
          <p:cNvSpPr txBox="1">
            <a:spLocks noChangeArrowheads="1"/>
          </p:cNvSpPr>
          <p:nvPr/>
        </p:nvSpPr>
        <p:spPr bwMode="auto">
          <a:xfrm>
            <a:off x="100000" y="299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41" name="Lbl4"/>
          <p:cNvSpPr txBox="1">
            <a:spLocks noChangeArrowheads="1"/>
          </p:cNvSpPr>
          <p:nvPr/>
        </p:nvSpPr>
        <p:spPr bwMode="auto">
          <a:xfrm>
            <a:off x="150000" y="300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PA Monte Alegre - Atendimento Adulto</a:t>
            </a:r>
          </a:p>
        </p:txBody>
      </p:sp>
      <p:sp>
        <p:nvSpPr>
          <p:cNvPr id="242" name="Val4"/>
          <p:cNvSpPr txBox="1">
            <a:spLocks noChangeArrowheads="1"/>
          </p:cNvSpPr>
          <p:nvPr/>
        </p:nvSpPr>
        <p:spPr bwMode="auto">
          <a:xfrm>
            <a:off x="5486400" y="299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7.590</a:t>
            </a:r>
          </a:p>
        </p:txBody>
      </p:sp>
      <p:sp>
        <p:nvSpPr>
          <p:cNvPr id="250" name="RowBg5"/>
          <p:cNvSpPr txBox="1">
            <a:spLocks noChangeArrowheads="1"/>
          </p:cNvSpPr>
          <p:nvPr/>
        </p:nvSpPr>
        <p:spPr bwMode="auto">
          <a:xfrm>
            <a:off x="100000" y="357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51" name="Lbl5"/>
          <p:cNvSpPr txBox="1">
            <a:spLocks noChangeArrowheads="1"/>
          </p:cNvSpPr>
          <p:nvPr/>
        </p:nvSpPr>
        <p:spPr bwMode="auto">
          <a:xfrm>
            <a:off x="150000" y="35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PA Monte Alegre - Atendimento Infantil</a:t>
            </a:r>
          </a:p>
        </p:txBody>
      </p:sp>
      <p:sp>
        <p:nvSpPr>
          <p:cNvPr id="252" name="Val5"/>
          <p:cNvSpPr txBox="1">
            <a:spLocks noChangeArrowheads="1"/>
          </p:cNvSpPr>
          <p:nvPr/>
        </p:nvSpPr>
        <p:spPr bwMode="auto">
          <a:xfrm>
            <a:off x="5486400" y="35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2.387</a:t>
            </a:r>
          </a:p>
        </p:txBody>
      </p:sp>
      <p:sp>
        <p:nvSpPr>
          <p:cNvPr id="260" name="RowBg6"/>
          <p:cNvSpPr txBox="1">
            <a:spLocks noChangeArrowheads="1"/>
          </p:cNvSpPr>
          <p:nvPr/>
        </p:nvSpPr>
        <p:spPr bwMode="auto">
          <a:xfrm>
            <a:off x="100000" y="415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61" name="Lbl6"/>
          <p:cNvSpPr txBox="1">
            <a:spLocks noChangeArrowheads="1"/>
          </p:cNvSpPr>
          <p:nvPr/>
        </p:nvSpPr>
        <p:spPr bwMode="auto">
          <a:xfrm>
            <a:off x="150000" y="41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PA Monte Alegre - Enfermagem + Procedimentos</a:t>
            </a:r>
          </a:p>
        </p:txBody>
      </p:sp>
      <p:sp>
        <p:nvSpPr>
          <p:cNvPr id="262" name="Val6"/>
          <p:cNvSpPr txBox="1">
            <a:spLocks noChangeArrowheads="1"/>
          </p:cNvSpPr>
          <p:nvPr/>
        </p:nvSpPr>
        <p:spPr bwMode="auto">
          <a:xfrm>
            <a:off x="5486400" y="41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310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AD2C3-8B00-EA72-54DE-91E337841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>
            <a:extLst>
              <a:ext uri="{FF2B5EF4-FFF2-40B4-BE49-F238E27FC236}">
                <a16:creationId xmlns:a16="http://schemas.microsoft.com/office/drawing/2014/main" id="{3EE0B719-5802-DA7A-0250-D8B816563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>
            <a:extLst>
              <a:ext uri="{FF2B5EF4-FFF2-40B4-BE49-F238E27FC236}">
                <a16:creationId xmlns:a16="http://schemas.microsoft.com/office/drawing/2014/main" id="{DC156506-5AAF-FF09-21C9-61AC8C40D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000" y="80000"/>
            <a:ext cx="5996336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/>
              </a:rPr>
              <a:t>ATENÇÃO BÁSICA - ATENDIMENTOS DA EQUIPE DE ATENÇÃO PRIMÁRIA POR CATEGORIA PROFISSIONAL</a:t>
            </a:r>
          </a:p>
        </p:txBody>
      </p:sp>
      <p:pic>
        <p:nvPicPr>
          <p:cNvPr id="900" name="Logo1">
            <a:extLst>
              <a:ext uri="{FF2B5EF4-FFF2-40B4-BE49-F238E27FC236}">
                <a16:creationId xmlns:a16="http://schemas.microsoft.com/office/drawing/2014/main" id="{B9CA69F5-CDAC-76C7-6D3D-39C0B07BD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>
            <a:extLst>
              <a:ext uri="{FF2B5EF4-FFF2-40B4-BE49-F238E27FC236}">
                <a16:creationId xmlns:a16="http://schemas.microsoft.com/office/drawing/2014/main" id="{D149ADD7-1336-4078-BCC7-7346FB61F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200" name="RowBg0">
            <a:extLst>
              <a:ext uri="{FF2B5EF4-FFF2-40B4-BE49-F238E27FC236}">
                <a16:creationId xmlns:a16="http://schemas.microsoft.com/office/drawing/2014/main" id="{290EAB08-4459-FB7B-0FB0-C207CAE4B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67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01" name="Lbl0">
            <a:extLst>
              <a:ext uri="{FF2B5EF4-FFF2-40B4-BE49-F238E27FC236}">
                <a16:creationId xmlns:a16="http://schemas.microsoft.com/office/drawing/2014/main" id="{821C43FA-6524-F6B7-BFC0-44671113B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6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latin typeface="Calibri"/>
              </a:rPr>
              <a:t>Agente Comunitário de Saúde</a:t>
            </a:r>
          </a:p>
        </p:txBody>
      </p:sp>
      <p:sp>
        <p:nvSpPr>
          <p:cNvPr id="202" name="Val0">
            <a:extLst>
              <a:ext uri="{FF2B5EF4-FFF2-40B4-BE49-F238E27FC236}">
                <a16:creationId xmlns:a16="http://schemas.microsoft.com/office/drawing/2014/main" id="{E39BB005-9889-4485-F79C-212414335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4.388</a:t>
            </a:r>
          </a:p>
        </p:txBody>
      </p:sp>
      <p:sp>
        <p:nvSpPr>
          <p:cNvPr id="210" name="RowBg1">
            <a:extLst>
              <a:ext uri="{FF2B5EF4-FFF2-40B4-BE49-F238E27FC236}">
                <a16:creationId xmlns:a16="http://schemas.microsoft.com/office/drawing/2014/main" id="{2798C126-5D0D-3063-715D-E7CB1976F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125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11" name="Lbl1">
            <a:extLst>
              <a:ext uri="{FF2B5EF4-FFF2-40B4-BE49-F238E27FC236}">
                <a16:creationId xmlns:a16="http://schemas.microsoft.com/office/drawing/2014/main" id="{7C255175-69A7-1589-CFAF-2AC8A47F4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12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latin typeface="Calibri"/>
              </a:rPr>
              <a:t>Auxiliar de Enfermagem</a:t>
            </a:r>
          </a:p>
        </p:txBody>
      </p:sp>
      <p:sp>
        <p:nvSpPr>
          <p:cNvPr id="212" name="Val1">
            <a:extLst>
              <a:ext uri="{FF2B5EF4-FFF2-40B4-BE49-F238E27FC236}">
                <a16:creationId xmlns:a16="http://schemas.microsoft.com/office/drawing/2014/main" id="{9BFF9008-F9EA-7353-DF52-EF38BB4B5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16.530</a:t>
            </a:r>
          </a:p>
        </p:txBody>
      </p:sp>
      <p:sp>
        <p:nvSpPr>
          <p:cNvPr id="220" name="RowBg2">
            <a:extLst>
              <a:ext uri="{FF2B5EF4-FFF2-40B4-BE49-F238E27FC236}">
                <a16:creationId xmlns:a16="http://schemas.microsoft.com/office/drawing/2014/main" id="{A0C47FDD-7930-23D3-1145-F5122AB6A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183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21" name="Lbl2">
            <a:extLst>
              <a:ext uri="{FF2B5EF4-FFF2-40B4-BE49-F238E27FC236}">
                <a16:creationId xmlns:a16="http://schemas.microsoft.com/office/drawing/2014/main" id="{1647DCAA-DC58-E079-63BF-38A7E9355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18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latin typeface="Calibri"/>
              </a:rPr>
              <a:t>Técnico de Enfermagem</a:t>
            </a:r>
          </a:p>
        </p:txBody>
      </p:sp>
      <p:sp>
        <p:nvSpPr>
          <p:cNvPr id="222" name="Val2">
            <a:extLst>
              <a:ext uri="{FF2B5EF4-FFF2-40B4-BE49-F238E27FC236}">
                <a16:creationId xmlns:a16="http://schemas.microsoft.com/office/drawing/2014/main" id="{626507B5-AAB7-C153-B84B-6872B479E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8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112.594</a:t>
            </a:r>
          </a:p>
        </p:txBody>
      </p:sp>
      <p:sp>
        <p:nvSpPr>
          <p:cNvPr id="230" name="RowBg3">
            <a:extLst>
              <a:ext uri="{FF2B5EF4-FFF2-40B4-BE49-F238E27FC236}">
                <a16:creationId xmlns:a16="http://schemas.microsoft.com/office/drawing/2014/main" id="{ED1391C6-EBDE-EFE1-01ED-38B404A34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241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31" name="Lbl3">
            <a:extLst>
              <a:ext uri="{FF2B5EF4-FFF2-40B4-BE49-F238E27FC236}">
                <a16:creationId xmlns:a16="http://schemas.microsoft.com/office/drawing/2014/main" id="{495226E3-6D08-23E2-5EE4-A7FE446A3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242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latin typeface="Calibri"/>
              </a:rPr>
              <a:t>Enfermeiro</a:t>
            </a:r>
          </a:p>
        </p:txBody>
      </p:sp>
      <p:sp>
        <p:nvSpPr>
          <p:cNvPr id="232" name="Val3">
            <a:extLst>
              <a:ext uri="{FF2B5EF4-FFF2-40B4-BE49-F238E27FC236}">
                <a16:creationId xmlns:a16="http://schemas.microsoft.com/office/drawing/2014/main" id="{582BD0DF-0FF8-CB73-3AE8-5D7730CD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41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>
                <a:solidFill>
                  <a:srgbClr val="1F4E79"/>
                </a:solidFill>
                <a:latin typeface="Calibri"/>
              </a:rPr>
              <a:t>25.585</a:t>
            </a:r>
            <a:endParaRPr lang="pt-BR" sz="2200" b="1" dirty="0">
              <a:solidFill>
                <a:srgbClr val="1F4E79"/>
              </a:solidFill>
              <a:latin typeface="Calibri"/>
            </a:endParaRPr>
          </a:p>
        </p:txBody>
      </p:sp>
      <p:sp>
        <p:nvSpPr>
          <p:cNvPr id="240" name="RowBg4">
            <a:extLst>
              <a:ext uri="{FF2B5EF4-FFF2-40B4-BE49-F238E27FC236}">
                <a16:creationId xmlns:a16="http://schemas.microsoft.com/office/drawing/2014/main" id="{3ACC535E-6C9A-17D3-8D7C-866B58E35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0" y="299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41" name="Lbl4">
            <a:extLst>
              <a:ext uri="{FF2B5EF4-FFF2-40B4-BE49-F238E27FC236}">
                <a16:creationId xmlns:a16="http://schemas.microsoft.com/office/drawing/2014/main" id="{27EE9393-A45B-56BE-E89B-2BCC7ACA7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0" y="300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Médico da Estratégia de Saúde da Família</a:t>
            </a:r>
          </a:p>
        </p:txBody>
      </p:sp>
      <p:sp>
        <p:nvSpPr>
          <p:cNvPr id="242" name="Val4">
            <a:extLst>
              <a:ext uri="{FF2B5EF4-FFF2-40B4-BE49-F238E27FC236}">
                <a16:creationId xmlns:a16="http://schemas.microsoft.com/office/drawing/2014/main" id="{B5B3B62E-512C-5C67-3B6A-92BC53DD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99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63.298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7ECDECD-747D-1704-05F4-EC098EFF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9273"/>
            <a:ext cx="9144000" cy="303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523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work/pdf_pages_hi/page-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20"/>
            <a:ext cx="9144000" cy="6466761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B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1" name="AccentBar"/>
          <p:cNvSpPr txBox="1">
            <a:spLocks noChangeArrowheads="1"/>
          </p:cNvSpPr>
          <p:nvPr/>
        </p:nvSpPr>
        <p:spPr bwMode="auto">
          <a:xfrm>
            <a:off x="0" y="3179000"/>
            <a:ext cx="9144000" cy="500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2" name="PartNum"/>
          <p:cNvSpPr txBox="1">
            <a:spLocks noChangeArrowheads="1"/>
          </p:cNvSpPr>
          <p:nvPr/>
        </p:nvSpPr>
        <p:spPr bwMode="auto">
          <a:xfrm>
            <a:off x="300000" y="800000"/>
            <a:ext cx="8544000" cy="7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9DC3E6"/>
                </a:solidFill>
                <a:latin typeface="Calibri" panose="020F0502020204030204"/>
              </a:rPr>
              <a:t>PARTE 4</a:t>
            </a:r>
          </a:p>
        </p:txBody>
      </p:sp>
      <p:sp>
        <p:nvSpPr>
          <p:cNvPr id="13" name="Title"/>
          <p:cNvSpPr txBox="1">
            <a:spLocks noChangeArrowheads="1"/>
          </p:cNvSpPr>
          <p:nvPr/>
        </p:nvSpPr>
        <p:spPr bwMode="auto">
          <a:xfrm>
            <a:off x="-28364" y="3179000"/>
            <a:ext cx="9144000" cy="5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800" b="1" dirty="0">
                <a:solidFill>
                  <a:srgbClr val="FFFFFF"/>
                </a:solidFill>
                <a:latin typeface="Calibri" panose="020F0502020204030204"/>
              </a:rPr>
              <a:t>ACOMPANHAMENTO DA PROGRAMAÇÃO ANUAL DE SAÚDE</a:t>
            </a:r>
          </a:p>
        </p:txBody>
      </p:sp>
      <p:sp>
        <p:nvSpPr>
          <p:cNvPr id="14" name="Sub"/>
          <p:cNvSpPr txBox="1">
            <a:spLocks noChangeArrowheads="1"/>
          </p:cNvSpPr>
          <p:nvPr/>
        </p:nvSpPr>
        <p:spPr bwMode="auto">
          <a:xfrm>
            <a:off x="300000" y="4129000"/>
            <a:ext cx="8544000" cy="6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B4C7E7"/>
                </a:solidFill>
                <a:latin typeface="Calibri" panose="020F0502020204030204"/>
              </a:rPr>
              <a:t>1º Quadrimestre 2026 - Metas e Resultados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0000" y="6258000"/>
            <a:ext cx="900000" cy="36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44000" y="6258000"/>
            <a:ext cx="90000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700000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 panose="020F0502020204030204"/>
              </a:rPr>
              <a:t>ACOMPANHAMENTO DA PROGRAMAÇÃO ANUAL DE SAÚDE (PAS)</a:t>
            </a:r>
          </a:p>
        </p:txBody>
      </p:sp>
      <p:sp>
        <p:nvSpPr>
          <p:cNvPr id="102" name="Subtitle"/>
          <p:cNvSpPr txBox="1">
            <a:spLocks noChangeArrowheads="1"/>
          </p:cNvSpPr>
          <p:nvPr/>
        </p:nvSpPr>
        <p:spPr bwMode="auto">
          <a:xfrm>
            <a:off x="1600000" y="583519"/>
            <a:ext cx="5700000" cy="2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400" dirty="0">
                <a:solidFill>
                  <a:srgbClr val="CCDDEE"/>
                </a:solidFill>
                <a:latin typeface="Calibri" panose="020F0502020204030204"/>
              </a:rPr>
              <a:t>1º QUADRIMESTRE 2026 - METAS ANUAIS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200" name="TotalLabel"/>
          <p:cNvSpPr txBox="1">
            <a:spLocks noChangeArrowheads="1"/>
          </p:cNvSpPr>
          <p:nvPr/>
        </p:nvSpPr>
        <p:spPr bwMode="auto">
          <a:xfrm>
            <a:off x="195835" y="730000"/>
            <a:ext cx="8744000" cy="4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600" b="1" dirty="0">
                <a:solidFill>
                  <a:srgbClr val="1F4E79"/>
                </a:solidFill>
                <a:latin typeface="Calibri" panose="020F0502020204030204"/>
              </a:rPr>
              <a:t>28 METAS ANUAIS MONITORADAS</a:t>
            </a:r>
          </a:p>
        </p:txBody>
      </p:sp>
      <p:sp>
        <p:nvSpPr>
          <p:cNvPr id="210" name="Box0"/>
          <p:cNvSpPr txBox="1">
            <a:spLocks noChangeArrowheads="1"/>
          </p:cNvSpPr>
          <p:nvPr/>
        </p:nvSpPr>
        <p:spPr bwMode="auto">
          <a:xfrm>
            <a:off x="220000" y="1140000"/>
            <a:ext cx="2808000" cy="47583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11" name="Num0"/>
          <p:cNvSpPr txBox="1">
            <a:spLocks noChangeArrowheads="1"/>
          </p:cNvSpPr>
          <p:nvPr/>
        </p:nvSpPr>
        <p:spPr bwMode="auto">
          <a:xfrm>
            <a:off x="240000" y="1180000"/>
            <a:ext cx="2768000" cy="10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7200" b="1" dirty="0">
                <a:solidFill>
                  <a:schemeClr val="tx1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212" name="Lbl0"/>
          <p:cNvSpPr txBox="1">
            <a:spLocks noChangeArrowheads="1"/>
          </p:cNvSpPr>
          <p:nvPr/>
        </p:nvSpPr>
        <p:spPr bwMode="auto">
          <a:xfrm>
            <a:off x="240000" y="2260000"/>
            <a:ext cx="2768000" cy="6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3000" b="1" dirty="0">
                <a:solidFill>
                  <a:schemeClr val="tx1"/>
                </a:solidFill>
                <a:latin typeface="Calibri" panose="020F0502020204030204"/>
              </a:rPr>
              <a:t>42,9%</a:t>
            </a:r>
          </a:p>
        </p:txBody>
      </p:sp>
      <p:sp>
        <p:nvSpPr>
          <p:cNvPr id="213" name="Desc0"/>
          <p:cNvSpPr txBox="1">
            <a:spLocks noChangeArrowheads="1"/>
          </p:cNvSpPr>
          <p:nvPr/>
        </p:nvSpPr>
        <p:spPr bwMode="auto">
          <a:xfrm>
            <a:off x="240000" y="2960000"/>
            <a:ext cx="2768000" cy="7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alibri" panose="020F0502020204030204"/>
              </a:rPr>
              <a:t>SATISFATÓRIO (verde)</a:t>
            </a:r>
          </a:p>
        </p:txBody>
      </p:sp>
      <p:sp>
        <p:nvSpPr>
          <p:cNvPr id="214" name="Sub0"/>
          <p:cNvSpPr txBox="1">
            <a:spLocks noChangeArrowheads="1"/>
          </p:cNvSpPr>
          <p:nvPr/>
        </p:nvSpPr>
        <p:spPr bwMode="auto">
          <a:xfrm>
            <a:off x="240000" y="3760000"/>
            <a:ext cx="2768000" cy="5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1300" dirty="0">
                <a:solidFill>
                  <a:schemeClr val="tx1"/>
                </a:solidFill>
                <a:latin typeface="Calibri" panose="020F0502020204030204"/>
              </a:rPr>
              <a:t>Resultado ≥ 80% do previsto</a:t>
            </a:r>
          </a:p>
        </p:txBody>
      </p:sp>
      <p:sp>
        <p:nvSpPr>
          <p:cNvPr id="220" name="Box1"/>
          <p:cNvSpPr txBox="1">
            <a:spLocks noChangeArrowheads="1"/>
          </p:cNvSpPr>
          <p:nvPr/>
        </p:nvSpPr>
        <p:spPr bwMode="auto">
          <a:xfrm>
            <a:off x="3068000" y="1140000"/>
            <a:ext cx="2808000" cy="4758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21" name="Num1"/>
          <p:cNvSpPr txBox="1">
            <a:spLocks noChangeArrowheads="1"/>
          </p:cNvSpPr>
          <p:nvPr/>
        </p:nvSpPr>
        <p:spPr bwMode="auto">
          <a:xfrm>
            <a:off x="3088000" y="1180000"/>
            <a:ext cx="2768000" cy="10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7200" b="1" dirty="0">
                <a:solidFill>
                  <a:schemeClr val="tx1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22" name="Lbl1"/>
          <p:cNvSpPr txBox="1">
            <a:spLocks noChangeArrowheads="1"/>
          </p:cNvSpPr>
          <p:nvPr/>
        </p:nvSpPr>
        <p:spPr bwMode="auto">
          <a:xfrm>
            <a:off x="3088000" y="2260000"/>
            <a:ext cx="2768000" cy="6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3000" b="1" dirty="0">
                <a:solidFill>
                  <a:schemeClr val="tx1"/>
                </a:solidFill>
                <a:latin typeface="Calibri" panose="020F0502020204030204"/>
              </a:rPr>
              <a:t>21,4%</a:t>
            </a:r>
          </a:p>
        </p:txBody>
      </p:sp>
      <p:sp>
        <p:nvSpPr>
          <p:cNvPr id="223" name="Desc1"/>
          <p:cNvSpPr txBox="1">
            <a:spLocks noChangeArrowheads="1"/>
          </p:cNvSpPr>
          <p:nvPr/>
        </p:nvSpPr>
        <p:spPr bwMode="auto">
          <a:xfrm>
            <a:off x="3088000" y="2960000"/>
            <a:ext cx="2768000" cy="7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alibri" panose="020F0502020204030204"/>
              </a:rPr>
              <a:t>MEDIANO (amarelo)</a:t>
            </a:r>
          </a:p>
        </p:txBody>
      </p:sp>
      <p:sp>
        <p:nvSpPr>
          <p:cNvPr id="224" name="Sub1"/>
          <p:cNvSpPr txBox="1">
            <a:spLocks noChangeArrowheads="1"/>
          </p:cNvSpPr>
          <p:nvPr/>
        </p:nvSpPr>
        <p:spPr bwMode="auto">
          <a:xfrm>
            <a:off x="3088000" y="3760000"/>
            <a:ext cx="2768000" cy="5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1300" dirty="0">
                <a:solidFill>
                  <a:schemeClr val="tx1"/>
                </a:solidFill>
                <a:latin typeface="Calibri" panose="020F0502020204030204"/>
              </a:rPr>
              <a:t>Resultado entre 50% e 79%</a:t>
            </a:r>
          </a:p>
        </p:txBody>
      </p:sp>
      <p:sp>
        <p:nvSpPr>
          <p:cNvPr id="230" name="Box2"/>
          <p:cNvSpPr txBox="1">
            <a:spLocks noChangeArrowheads="1"/>
          </p:cNvSpPr>
          <p:nvPr/>
        </p:nvSpPr>
        <p:spPr bwMode="auto">
          <a:xfrm>
            <a:off x="5916000" y="1140000"/>
            <a:ext cx="2808000" cy="4758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31" name="Num2"/>
          <p:cNvSpPr txBox="1">
            <a:spLocks noChangeArrowheads="1"/>
          </p:cNvSpPr>
          <p:nvPr/>
        </p:nvSpPr>
        <p:spPr bwMode="auto">
          <a:xfrm>
            <a:off x="5936000" y="1180000"/>
            <a:ext cx="2768000" cy="10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7200" b="1" dirty="0">
                <a:solidFill>
                  <a:schemeClr val="tx1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32" name="Lbl2"/>
          <p:cNvSpPr txBox="1">
            <a:spLocks noChangeArrowheads="1"/>
          </p:cNvSpPr>
          <p:nvPr/>
        </p:nvSpPr>
        <p:spPr bwMode="auto">
          <a:xfrm>
            <a:off x="5936000" y="2260000"/>
            <a:ext cx="2768000" cy="6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3000" b="1" dirty="0">
                <a:solidFill>
                  <a:schemeClr val="tx1"/>
                </a:solidFill>
                <a:latin typeface="Calibri" panose="020F0502020204030204"/>
              </a:rPr>
              <a:t>35,7%</a:t>
            </a:r>
          </a:p>
        </p:txBody>
      </p:sp>
      <p:sp>
        <p:nvSpPr>
          <p:cNvPr id="233" name="Desc2"/>
          <p:cNvSpPr txBox="1">
            <a:spLocks noChangeArrowheads="1"/>
          </p:cNvSpPr>
          <p:nvPr/>
        </p:nvSpPr>
        <p:spPr bwMode="auto">
          <a:xfrm>
            <a:off x="5936000" y="2960000"/>
            <a:ext cx="2768000" cy="7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alibri" panose="020F0502020204030204"/>
              </a:rPr>
              <a:t>INSATISFATÓRIO (vermelho)</a:t>
            </a:r>
          </a:p>
        </p:txBody>
      </p:sp>
      <p:sp>
        <p:nvSpPr>
          <p:cNvPr id="234" name="Sub2"/>
          <p:cNvSpPr txBox="1">
            <a:spLocks noChangeArrowheads="1"/>
          </p:cNvSpPr>
          <p:nvPr/>
        </p:nvSpPr>
        <p:spPr bwMode="auto">
          <a:xfrm>
            <a:off x="5936000" y="3760000"/>
            <a:ext cx="2768000" cy="5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1300" dirty="0">
                <a:solidFill>
                  <a:schemeClr val="tx1"/>
                </a:solidFill>
                <a:latin typeface="Calibri" panose="020F0502020204030204"/>
              </a:rPr>
              <a:t>Resultado &lt; 50% do previsto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DIRETRIZ 1 – ATENÇÃO PRIMÁRIA À SAÚDE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200" name="sp200"/>
          <p:cNvSpPr txBox="1"/>
          <p:nvPr/>
        </p:nvSpPr>
        <p:spPr bwMode="auto">
          <a:xfrm>
            <a:off x="20000" y="540000"/>
            <a:ext cx="49377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/ INDICADOR</a:t>
            </a:r>
          </a:p>
        </p:txBody>
      </p:sp>
      <p:sp>
        <p:nvSpPr>
          <p:cNvPr id="201" name="sp201"/>
          <p:cNvSpPr txBox="1"/>
          <p:nvPr/>
        </p:nvSpPr>
        <p:spPr bwMode="auto">
          <a:xfrm>
            <a:off x="4957760" y="540000"/>
            <a:ext cx="164592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RESULTADO 1Q</a:t>
            </a:r>
          </a:p>
        </p:txBody>
      </p:sp>
      <p:sp>
        <p:nvSpPr>
          <p:cNvPr id="202" name="sp202"/>
          <p:cNvSpPr txBox="1"/>
          <p:nvPr/>
        </p:nvSpPr>
        <p:spPr bwMode="auto">
          <a:xfrm>
            <a:off x="6603680" y="540000"/>
            <a:ext cx="128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2026</a:t>
            </a:r>
          </a:p>
        </p:txBody>
      </p:sp>
      <p:sp>
        <p:nvSpPr>
          <p:cNvPr id="203" name="sp203"/>
          <p:cNvSpPr txBox="1"/>
          <p:nvPr/>
        </p:nvSpPr>
        <p:spPr bwMode="auto">
          <a:xfrm>
            <a:off x="7883840" y="540000"/>
            <a:ext cx="124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STATUS</a:t>
            </a:r>
          </a:p>
        </p:txBody>
      </p:sp>
      <p:sp>
        <p:nvSpPr>
          <p:cNvPr id="300" name="sp300"/>
          <p:cNvSpPr txBox="1"/>
          <p:nvPr/>
        </p:nvSpPr>
        <p:spPr bwMode="auto">
          <a:xfrm>
            <a:off x="20000" y="76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1. Ampliar cobertura ESF/eAP</a:t>
            </a:r>
          </a:p>
        </p:txBody>
      </p:sp>
      <p:sp>
        <p:nvSpPr>
          <p:cNvPr id="301" name="sp301"/>
          <p:cNvSpPr txBox="1"/>
          <p:nvPr/>
        </p:nvSpPr>
        <p:spPr bwMode="auto">
          <a:xfrm>
            <a:off x="4957760" y="76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88,47%</a:t>
            </a:r>
          </a:p>
        </p:txBody>
      </p:sp>
      <p:sp>
        <p:nvSpPr>
          <p:cNvPr id="302" name="sp302"/>
          <p:cNvSpPr txBox="1"/>
          <p:nvPr/>
        </p:nvSpPr>
        <p:spPr bwMode="auto">
          <a:xfrm>
            <a:off x="6603680" y="76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70%</a:t>
            </a:r>
          </a:p>
        </p:txBody>
      </p:sp>
      <p:sp>
        <p:nvSpPr>
          <p:cNvPr id="303" name="sp303"/>
          <p:cNvSpPr txBox="1"/>
          <p:nvPr/>
        </p:nvSpPr>
        <p:spPr bwMode="auto">
          <a:xfrm>
            <a:off x="8323920" y="92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10" name="sp310"/>
          <p:cNvSpPr txBox="1"/>
          <p:nvPr/>
        </p:nvSpPr>
        <p:spPr bwMode="auto">
          <a:xfrm>
            <a:off x="20000" y="144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2. Qualificar 50% das eAP em eSF</a:t>
            </a:r>
          </a:p>
        </p:txBody>
      </p:sp>
      <p:sp>
        <p:nvSpPr>
          <p:cNvPr id="311" name="sp311"/>
          <p:cNvSpPr txBox="1"/>
          <p:nvPr/>
        </p:nvSpPr>
        <p:spPr bwMode="auto">
          <a:xfrm>
            <a:off x="4957760" y="144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312" name="sp312"/>
          <p:cNvSpPr txBox="1"/>
          <p:nvPr/>
        </p:nvSpPr>
        <p:spPr bwMode="auto">
          <a:xfrm>
            <a:off x="6603680" y="144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15%</a:t>
            </a:r>
          </a:p>
        </p:txBody>
      </p:sp>
      <p:sp>
        <p:nvSpPr>
          <p:cNvPr id="313" name="sp313"/>
          <p:cNvSpPr txBox="1"/>
          <p:nvPr/>
        </p:nvSpPr>
        <p:spPr bwMode="auto">
          <a:xfrm>
            <a:off x="8323920" y="160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  <p:sp>
        <p:nvSpPr>
          <p:cNvPr id="320" name="sp320"/>
          <p:cNvSpPr txBox="1"/>
          <p:nvPr/>
        </p:nvSpPr>
        <p:spPr bwMode="auto">
          <a:xfrm>
            <a:off x="20000" y="212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3. Alcançar 80% de cobertura eMulti na APS</a:t>
            </a:r>
          </a:p>
        </p:txBody>
      </p:sp>
      <p:sp>
        <p:nvSpPr>
          <p:cNvPr id="321" name="sp321"/>
          <p:cNvSpPr txBox="1"/>
          <p:nvPr/>
        </p:nvSpPr>
        <p:spPr bwMode="auto">
          <a:xfrm>
            <a:off x="4957760" y="212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22,5%</a:t>
            </a:r>
          </a:p>
        </p:txBody>
      </p:sp>
      <p:sp>
        <p:nvSpPr>
          <p:cNvPr id="322" name="sp322"/>
          <p:cNvSpPr txBox="1"/>
          <p:nvPr/>
        </p:nvSpPr>
        <p:spPr bwMode="auto">
          <a:xfrm>
            <a:off x="6603680" y="212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40%</a:t>
            </a:r>
          </a:p>
        </p:txBody>
      </p:sp>
      <p:sp>
        <p:nvSpPr>
          <p:cNvPr id="323" name="sp323"/>
          <p:cNvSpPr txBox="1"/>
          <p:nvPr/>
        </p:nvSpPr>
        <p:spPr bwMode="auto">
          <a:xfrm>
            <a:off x="8323920" y="2280000"/>
            <a:ext cx="360000" cy="3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😐</a:t>
            </a:r>
          </a:p>
        </p:txBody>
      </p:sp>
      <p:sp>
        <p:nvSpPr>
          <p:cNvPr id="330" name="sp330"/>
          <p:cNvSpPr txBox="1"/>
          <p:nvPr/>
        </p:nvSpPr>
        <p:spPr bwMode="auto">
          <a:xfrm>
            <a:off x="20000" y="280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4. Adequar razão ACS – 1 ACS/750 hab.</a:t>
            </a:r>
          </a:p>
        </p:txBody>
      </p:sp>
      <p:sp>
        <p:nvSpPr>
          <p:cNvPr id="331" name="sp331"/>
          <p:cNvSpPr txBox="1"/>
          <p:nvPr/>
        </p:nvSpPr>
        <p:spPr bwMode="auto">
          <a:xfrm>
            <a:off x="4957760" y="280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19,1%</a:t>
            </a:r>
          </a:p>
        </p:txBody>
      </p:sp>
      <p:sp>
        <p:nvSpPr>
          <p:cNvPr id="332" name="sp332"/>
          <p:cNvSpPr txBox="1"/>
          <p:nvPr/>
        </p:nvSpPr>
        <p:spPr bwMode="auto">
          <a:xfrm>
            <a:off x="6603680" y="280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40%</a:t>
            </a:r>
          </a:p>
        </p:txBody>
      </p:sp>
      <p:sp>
        <p:nvSpPr>
          <p:cNvPr id="333" name="sp333"/>
          <p:cNvSpPr txBox="1"/>
          <p:nvPr/>
        </p:nvSpPr>
        <p:spPr bwMode="auto">
          <a:xfrm>
            <a:off x="8323920" y="2960000"/>
            <a:ext cx="360000" cy="3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😐</a:t>
            </a:r>
          </a:p>
        </p:txBody>
      </p:sp>
      <p:sp>
        <p:nvSpPr>
          <p:cNvPr id="340" name="sp340"/>
          <p:cNvSpPr txBox="1"/>
          <p:nvPr/>
        </p:nvSpPr>
        <p:spPr bwMode="auto">
          <a:xfrm>
            <a:off x="20000" y="348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5. Ampliar cadastro individual ≥ 95% (SIAPS)</a:t>
            </a:r>
          </a:p>
        </p:txBody>
      </p:sp>
      <p:sp>
        <p:nvSpPr>
          <p:cNvPr id="341" name="sp341"/>
          <p:cNvSpPr txBox="1"/>
          <p:nvPr/>
        </p:nvSpPr>
        <p:spPr bwMode="auto">
          <a:xfrm>
            <a:off x="4957760" y="348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19,8%</a:t>
            </a:r>
          </a:p>
        </p:txBody>
      </p:sp>
      <p:sp>
        <p:nvSpPr>
          <p:cNvPr id="342" name="sp342"/>
          <p:cNvSpPr txBox="1"/>
          <p:nvPr/>
        </p:nvSpPr>
        <p:spPr bwMode="auto">
          <a:xfrm>
            <a:off x="6603680" y="348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50%</a:t>
            </a:r>
          </a:p>
        </p:txBody>
      </p:sp>
      <p:sp>
        <p:nvSpPr>
          <p:cNvPr id="343" name="sp343"/>
          <p:cNvSpPr txBox="1"/>
          <p:nvPr/>
        </p:nvSpPr>
        <p:spPr bwMode="auto">
          <a:xfrm>
            <a:off x="8323920" y="3640000"/>
            <a:ext cx="360000" cy="3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😐</a:t>
            </a:r>
          </a:p>
        </p:txBody>
      </p:sp>
      <p:sp>
        <p:nvSpPr>
          <p:cNvPr id="350" name="sp350"/>
          <p:cNvSpPr txBox="1"/>
          <p:nvPr/>
        </p:nvSpPr>
        <p:spPr bwMode="auto">
          <a:xfrm>
            <a:off x="20000" y="416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6. Manter 90% condicionalidades Bolsa Família</a:t>
            </a:r>
          </a:p>
        </p:txBody>
      </p:sp>
      <p:sp>
        <p:nvSpPr>
          <p:cNvPr id="351" name="sp351"/>
          <p:cNvSpPr txBox="1"/>
          <p:nvPr/>
        </p:nvSpPr>
        <p:spPr bwMode="auto">
          <a:xfrm>
            <a:off x="4957760" y="416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88,09%</a:t>
            </a:r>
          </a:p>
        </p:txBody>
      </p:sp>
      <p:sp>
        <p:nvSpPr>
          <p:cNvPr id="352" name="sp352"/>
          <p:cNvSpPr txBox="1"/>
          <p:nvPr/>
        </p:nvSpPr>
        <p:spPr bwMode="auto">
          <a:xfrm>
            <a:off x="6603680" y="416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90%</a:t>
            </a:r>
          </a:p>
        </p:txBody>
      </p:sp>
      <p:sp>
        <p:nvSpPr>
          <p:cNvPr id="353" name="sp353"/>
          <p:cNvSpPr txBox="1"/>
          <p:nvPr/>
        </p:nvSpPr>
        <p:spPr bwMode="auto">
          <a:xfrm>
            <a:off x="8323920" y="432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60" name="sp360"/>
          <p:cNvSpPr txBox="1"/>
          <p:nvPr/>
        </p:nvSpPr>
        <p:spPr bwMode="auto">
          <a:xfrm>
            <a:off x="20000" y="484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7. PICS em 80% dos serviços de APS</a:t>
            </a:r>
          </a:p>
        </p:txBody>
      </p:sp>
      <p:sp>
        <p:nvSpPr>
          <p:cNvPr id="361" name="sp361"/>
          <p:cNvSpPr txBox="1"/>
          <p:nvPr/>
        </p:nvSpPr>
        <p:spPr bwMode="auto">
          <a:xfrm>
            <a:off x="4957760" y="484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56,25%</a:t>
            </a:r>
          </a:p>
        </p:txBody>
      </p:sp>
      <p:sp>
        <p:nvSpPr>
          <p:cNvPr id="362" name="sp362"/>
          <p:cNvSpPr txBox="1"/>
          <p:nvPr/>
        </p:nvSpPr>
        <p:spPr bwMode="auto">
          <a:xfrm>
            <a:off x="6603680" y="484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50%</a:t>
            </a:r>
          </a:p>
        </p:txBody>
      </p:sp>
      <p:sp>
        <p:nvSpPr>
          <p:cNvPr id="363" name="sp363"/>
          <p:cNvSpPr txBox="1"/>
          <p:nvPr/>
        </p:nvSpPr>
        <p:spPr bwMode="auto">
          <a:xfrm>
            <a:off x="8323920" y="500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70" name="sp370"/>
          <p:cNvSpPr txBox="1"/>
          <p:nvPr/>
        </p:nvSpPr>
        <p:spPr bwMode="auto">
          <a:xfrm>
            <a:off x="20000" y="552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8. 1 equipe de Saúde Bucal por equipe ESF/eAP</a:t>
            </a:r>
          </a:p>
        </p:txBody>
      </p:sp>
      <p:sp>
        <p:nvSpPr>
          <p:cNvPr id="371" name="sp371"/>
          <p:cNvSpPr txBox="1"/>
          <p:nvPr/>
        </p:nvSpPr>
        <p:spPr bwMode="auto">
          <a:xfrm>
            <a:off x="4957760" y="552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34%</a:t>
            </a:r>
          </a:p>
        </p:txBody>
      </p:sp>
      <p:sp>
        <p:nvSpPr>
          <p:cNvPr id="372" name="sp372"/>
          <p:cNvSpPr txBox="1"/>
          <p:nvPr/>
        </p:nvSpPr>
        <p:spPr bwMode="auto">
          <a:xfrm>
            <a:off x="6603680" y="552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40%</a:t>
            </a:r>
          </a:p>
        </p:txBody>
      </p:sp>
      <p:sp>
        <p:nvSpPr>
          <p:cNvPr id="373" name="sp373"/>
          <p:cNvSpPr txBox="1"/>
          <p:nvPr/>
        </p:nvSpPr>
        <p:spPr bwMode="auto">
          <a:xfrm>
            <a:off x="8323920" y="5680000"/>
            <a:ext cx="360000" cy="3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😐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DIRETRIZ 2 – ATENÇÃO ESPECIALIZADA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200" name="sp200"/>
          <p:cNvSpPr txBox="1"/>
          <p:nvPr/>
        </p:nvSpPr>
        <p:spPr bwMode="auto">
          <a:xfrm>
            <a:off x="20000" y="540000"/>
            <a:ext cx="49377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/ INDICADOR</a:t>
            </a:r>
          </a:p>
        </p:txBody>
      </p:sp>
      <p:sp>
        <p:nvSpPr>
          <p:cNvPr id="201" name="sp201"/>
          <p:cNvSpPr txBox="1"/>
          <p:nvPr/>
        </p:nvSpPr>
        <p:spPr bwMode="auto">
          <a:xfrm>
            <a:off x="4957760" y="540000"/>
            <a:ext cx="164592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RESULTADO 1Q</a:t>
            </a:r>
          </a:p>
        </p:txBody>
      </p:sp>
      <p:sp>
        <p:nvSpPr>
          <p:cNvPr id="202" name="sp202"/>
          <p:cNvSpPr txBox="1"/>
          <p:nvPr/>
        </p:nvSpPr>
        <p:spPr bwMode="auto">
          <a:xfrm>
            <a:off x="6603680" y="540000"/>
            <a:ext cx="128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2026</a:t>
            </a:r>
          </a:p>
        </p:txBody>
      </p:sp>
      <p:sp>
        <p:nvSpPr>
          <p:cNvPr id="203" name="sp203"/>
          <p:cNvSpPr txBox="1"/>
          <p:nvPr/>
        </p:nvSpPr>
        <p:spPr bwMode="auto">
          <a:xfrm>
            <a:off x="7883840" y="540000"/>
            <a:ext cx="124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STATUS</a:t>
            </a:r>
          </a:p>
        </p:txBody>
      </p:sp>
      <p:sp>
        <p:nvSpPr>
          <p:cNvPr id="300" name="sp300"/>
          <p:cNvSpPr txBox="1"/>
          <p:nvPr/>
        </p:nvSpPr>
        <p:spPr bwMode="auto">
          <a:xfrm>
            <a:off x="20000" y="76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1. Reduzir tempo de espera para 1ª consulta ≤ 80 dias</a:t>
            </a:r>
          </a:p>
        </p:txBody>
      </p:sp>
      <p:sp>
        <p:nvSpPr>
          <p:cNvPr id="301" name="sp301"/>
          <p:cNvSpPr txBox="1"/>
          <p:nvPr/>
        </p:nvSpPr>
        <p:spPr bwMode="auto">
          <a:xfrm>
            <a:off x="4957760" y="76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65 dias</a:t>
            </a:r>
          </a:p>
        </p:txBody>
      </p:sp>
      <p:sp>
        <p:nvSpPr>
          <p:cNvPr id="302" name="sp302"/>
          <p:cNvSpPr txBox="1"/>
          <p:nvPr/>
        </p:nvSpPr>
        <p:spPr bwMode="auto">
          <a:xfrm>
            <a:off x="6603680" y="76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≤80 dias</a:t>
            </a:r>
          </a:p>
        </p:txBody>
      </p:sp>
      <p:sp>
        <p:nvSpPr>
          <p:cNvPr id="303" name="sp303"/>
          <p:cNvSpPr txBox="1"/>
          <p:nvPr/>
        </p:nvSpPr>
        <p:spPr bwMode="auto">
          <a:xfrm>
            <a:off x="8323920" y="92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10" name="sp310"/>
          <p:cNvSpPr txBox="1"/>
          <p:nvPr/>
        </p:nvSpPr>
        <p:spPr bwMode="auto">
          <a:xfrm>
            <a:off x="20000" y="144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2. Teleconsultas e telematriciamento nas UBSs</a:t>
            </a:r>
          </a:p>
        </p:txBody>
      </p:sp>
      <p:sp>
        <p:nvSpPr>
          <p:cNvPr id="311" name="sp311"/>
          <p:cNvSpPr txBox="1"/>
          <p:nvPr/>
        </p:nvSpPr>
        <p:spPr bwMode="auto">
          <a:xfrm>
            <a:off x="4957760" y="144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312" name="sp312"/>
          <p:cNvSpPr txBox="1"/>
          <p:nvPr/>
        </p:nvSpPr>
        <p:spPr bwMode="auto">
          <a:xfrm>
            <a:off x="6603680" y="144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30%</a:t>
            </a:r>
          </a:p>
        </p:txBody>
      </p:sp>
      <p:sp>
        <p:nvSpPr>
          <p:cNvPr id="313" name="sp313"/>
          <p:cNvSpPr txBox="1"/>
          <p:nvPr/>
        </p:nvSpPr>
        <p:spPr bwMode="auto">
          <a:xfrm>
            <a:off x="8323920" y="160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  <p:sp>
        <p:nvSpPr>
          <p:cNvPr id="320" name="sp320"/>
          <p:cNvSpPr txBox="1"/>
          <p:nvPr/>
        </p:nvSpPr>
        <p:spPr bwMode="auto">
          <a:xfrm>
            <a:off x="20000" y="212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3. Revisar protocolos de encaminhamento (% publicados)</a:t>
            </a:r>
          </a:p>
        </p:txBody>
      </p:sp>
      <p:sp>
        <p:nvSpPr>
          <p:cNvPr id="321" name="sp321"/>
          <p:cNvSpPr txBox="1"/>
          <p:nvPr/>
        </p:nvSpPr>
        <p:spPr bwMode="auto">
          <a:xfrm>
            <a:off x="4957760" y="212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322" name="sp322"/>
          <p:cNvSpPr txBox="1"/>
          <p:nvPr/>
        </p:nvSpPr>
        <p:spPr bwMode="auto">
          <a:xfrm>
            <a:off x="6603680" y="212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25%</a:t>
            </a:r>
          </a:p>
        </p:txBody>
      </p:sp>
      <p:sp>
        <p:nvSpPr>
          <p:cNvPr id="323" name="sp323"/>
          <p:cNvSpPr txBox="1"/>
          <p:nvPr/>
        </p:nvSpPr>
        <p:spPr bwMode="auto">
          <a:xfrm>
            <a:off x="8323920" y="2280000"/>
            <a:ext cx="360000" cy="3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😐</a:t>
            </a:r>
          </a:p>
        </p:txBody>
      </p:sp>
      <p:sp>
        <p:nvSpPr>
          <p:cNvPr id="330" name="sp330"/>
          <p:cNvSpPr txBox="1"/>
          <p:nvPr/>
        </p:nvSpPr>
        <p:spPr bwMode="auto">
          <a:xfrm>
            <a:off x="20000" y="280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4. Publicizar filas dos serviços regulados</a:t>
            </a:r>
          </a:p>
        </p:txBody>
      </p:sp>
      <p:sp>
        <p:nvSpPr>
          <p:cNvPr id="331" name="sp331"/>
          <p:cNvSpPr txBox="1"/>
          <p:nvPr/>
        </p:nvSpPr>
        <p:spPr bwMode="auto">
          <a:xfrm>
            <a:off x="4957760" y="280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332" name="sp332"/>
          <p:cNvSpPr txBox="1"/>
          <p:nvPr/>
        </p:nvSpPr>
        <p:spPr bwMode="auto">
          <a:xfrm>
            <a:off x="6603680" y="280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25%</a:t>
            </a:r>
          </a:p>
        </p:txBody>
      </p:sp>
      <p:sp>
        <p:nvSpPr>
          <p:cNvPr id="333" name="sp333"/>
          <p:cNvSpPr txBox="1"/>
          <p:nvPr/>
        </p:nvSpPr>
        <p:spPr bwMode="auto">
          <a:xfrm>
            <a:off x="8323920" y="296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DIRETRIZ 3 – ATENÇÃO HOSPITALAR E URGÊNCIA/EMERGÊNCIA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200" name="sp200"/>
          <p:cNvSpPr txBox="1"/>
          <p:nvPr/>
        </p:nvSpPr>
        <p:spPr bwMode="auto">
          <a:xfrm>
            <a:off x="20000" y="540000"/>
            <a:ext cx="49377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/ INDICADOR</a:t>
            </a:r>
          </a:p>
        </p:txBody>
      </p:sp>
      <p:sp>
        <p:nvSpPr>
          <p:cNvPr id="201" name="sp201"/>
          <p:cNvSpPr txBox="1"/>
          <p:nvPr/>
        </p:nvSpPr>
        <p:spPr bwMode="auto">
          <a:xfrm>
            <a:off x="4957760" y="540000"/>
            <a:ext cx="164592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RESULTADO 1Q</a:t>
            </a:r>
          </a:p>
        </p:txBody>
      </p:sp>
      <p:sp>
        <p:nvSpPr>
          <p:cNvPr id="202" name="sp202"/>
          <p:cNvSpPr txBox="1"/>
          <p:nvPr/>
        </p:nvSpPr>
        <p:spPr bwMode="auto">
          <a:xfrm>
            <a:off x="6603680" y="540000"/>
            <a:ext cx="128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2026</a:t>
            </a:r>
          </a:p>
        </p:txBody>
      </p:sp>
      <p:sp>
        <p:nvSpPr>
          <p:cNvPr id="203" name="sp203"/>
          <p:cNvSpPr txBox="1"/>
          <p:nvPr/>
        </p:nvSpPr>
        <p:spPr bwMode="auto">
          <a:xfrm>
            <a:off x="7883840" y="540000"/>
            <a:ext cx="124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STATUS</a:t>
            </a:r>
          </a:p>
        </p:txBody>
      </p:sp>
      <p:sp>
        <p:nvSpPr>
          <p:cNvPr id="300" name="sp300"/>
          <p:cNvSpPr txBox="1"/>
          <p:nvPr/>
        </p:nvSpPr>
        <p:spPr bwMode="auto">
          <a:xfrm>
            <a:off x="20000" y="76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1. Ampliar leitos hospitalares disponíveis</a:t>
            </a:r>
          </a:p>
        </p:txBody>
      </p:sp>
      <p:sp>
        <p:nvSpPr>
          <p:cNvPr id="301" name="sp301"/>
          <p:cNvSpPr txBox="1"/>
          <p:nvPr/>
        </p:nvSpPr>
        <p:spPr bwMode="auto">
          <a:xfrm>
            <a:off x="4957760" y="76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148 leitos</a:t>
            </a:r>
          </a:p>
        </p:txBody>
      </p:sp>
      <p:sp>
        <p:nvSpPr>
          <p:cNvPr id="302" name="sp302"/>
          <p:cNvSpPr txBox="1"/>
          <p:nvPr/>
        </p:nvSpPr>
        <p:spPr bwMode="auto">
          <a:xfrm>
            <a:off x="6603680" y="76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156</a:t>
            </a:r>
          </a:p>
        </p:txBody>
      </p:sp>
      <p:sp>
        <p:nvSpPr>
          <p:cNvPr id="303" name="sp303"/>
          <p:cNvSpPr txBox="1"/>
          <p:nvPr/>
        </p:nvSpPr>
        <p:spPr bwMode="auto">
          <a:xfrm>
            <a:off x="8323920" y="92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10" name="sp310"/>
          <p:cNvSpPr txBox="1"/>
          <p:nvPr/>
        </p:nvSpPr>
        <p:spPr bwMode="auto">
          <a:xfrm>
            <a:off x="20000" y="144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2. Tempo-resposta APH ≤ 25 min</a:t>
            </a:r>
          </a:p>
        </p:txBody>
      </p:sp>
      <p:sp>
        <p:nvSpPr>
          <p:cNvPr id="311" name="sp311"/>
          <p:cNvSpPr txBox="1"/>
          <p:nvPr/>
        </p:nvSpPr>
        <p:spPr bwMode="auto">
          <a:xfrm>
            <a:off x="4957760" y="144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10,5 min</a:t>
            </a:r>
          </a:p>
        </p:txBody>
      </p:sp>
      <p:sp>
        <p:nvSpPr>
          <p:cNvPr id="312" name="sp312"/>
          <p:cNvSpPr txBox="1"/>
          <p:nvPr/>
        </p:nvSpPr>
        <p:spPr bwMode="auto">
          <a:xfrm>
            <a:off x="6603680" y="144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≤28 min</a:t>
            </a:r>
          </a:p>
        </p:txBody>
      </p:sp>
      <p:sp>
        <p:nvSpPr>
          <p:cNvPr id="313" name="sp313"/>
          <p:cNvSpPr txBox="1"/>
          <p:nvPr/>
        </p:nvSpPr>
        <p:spPr bwMode="auto">
          <a:xfrm>
            <a:off x="8323920" y="160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20" name="sp320"/>
          <p:cNvSpPr txBox="1"/>
          <p:nvPr/>
        </p:nvSpPr>
        <p:spPr bwMode="auto">
          <a:xfrm>
            <a:off x="20000" y="212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3. Reduzir proporção óbitos por IAM em 5%</a:t>
            </a:r>
          </a:p>
        </p:txBody>
      </p:sp>
      <p:sp>
        <p:nvSpPr>
          <p:cNvPr id="321" name="sp321"/>
          <p:cNvSpPr txBox="1"/>
          <p:nvPr/>
        </p:nvSpPr>
        <p:spPr bwMode="auto">
          <a:xfrm>
            <a:off x="4957760" y="212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10,9%</a:t>
            </a:r>
          </a:p>
        </p:txBody>
      </p:sp>
      <p:sp>
        <p:nvSpPr>
          <p:cNvPr id="322" name="sp322"/>
          <p:cNvSpPr txBox="1"/>
          <p:nvPr/>
        </p:nvSpPr>
        <p:spPr bwMode="auto">
          <a:xfrm>
            <a:off x="6603680" y="212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3%</a:t>
            </a:r>
          </a:p>
        </p:txBody>
      </p:sp>
      <p:sp>
        <p:nvSpPr>
          <p:cNvPr id="323" name="sp323"/>
          <p:cNvSpPr txBox="1"/>
          <p:nvPr/>
        </p:nvSpPr>
        <p:spPr bwMode="auto">
          <a:xfrm>
            <a:off x="8323920" y="228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  <p:sp>
        <p:nvSpPr>
          <p:cNvPr id="330" name="sp330"/>
          <p:cNvSpPr txBox="1"/>
          <p:nvPr/>
        </p:nvSpPr>
        <p:spPr bwMode="auto">
          <a:xfrm>
            <a:off x="20000" y="280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4. Reduzir proporção óbitos por AVE em 4%</a:t>
            </a:r>
          </a:p>
        </p:txBody>
      </p:sp>
      <p:sp>
        <p:nvSpPr>
          <p:cNvPr id="331" name="sp331"/>
          <p:cNvSpPr txBox="1"/>
          <p:nvPr/>
        </p:nvSpPr>
        <p:spPr bwMode="auto">
          <a:xfrm>
            <a:off x="4957760" y="280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9,52%</a:t>
            </a:r>
          </a:p>
        </p:txBody>
      </p:sp>
      <p:sp>
        <p:nvSpPr>
          <p:cNvPr id="332" name="sp332"/>
          <p:cNvSpPr txBox="1"/>
          <p:nvPr/>
        </p:nvSpPr>
        <p:spPr bwMode="auto">
          <a:xfrm>
            <a:off x="6603680" y="280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4,78%</a:t>
            </a:r>
          </a:p>
        </p:txBody>
      </p:sp>
      <p:sp>
        <p:nvSpPr>
          <p:cNvPr id="333" name="sp333"/>
          <p:cNvSpPr txBox="1"/>
          <p:nvPr/>
        </p:nvSpPr>
        <p:spPr bwMode="auto">
          <a:xfrm>
            <a:off x="8323920" y="296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DIRETRIZ 4 – VIGILÂNCIA EM SAÚDE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200" name="sp200"/>
          <p:cNvSpPr txBox="1"/>
          <p:nvPr/>
        </p:nvSpPr>
        <p:spPr bwMode="auto">
          <a:xfrm>
            <a:off x="20000" y="540000"/>
            <a:ext cx="49377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/ INDICADOR</a:t>
            </a:r>
          </a:p>
        </p:txBody>
      </p:sp>
      <p:sp>
        <p:nvSpPr>
          <p:cNvPr id="201" name="sp201"/>
          <p:cNvSpPr txBox="1"/>
          <p:nvPr/>
        </p:nvSpPr>
        <p:spPr bwMode="auto">
          <a:xfrm>
            <a:off x="4957760" y="540000"/>
            <a:ext cx="164592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RESULTADO 1Q</a:t>
            </a:r>
          </a:p>
        </p:txBody>
      </p:sp>
      <p:sp>
        <p:nvSpPr>
          <p:cNvPr id="202" name="sp202"/>
          <p:cNvSpPr txBox="1"/>
          <p:nvPr/>
        </p:nvSpPr>
        <p:spPr bwMode="auto">
          <a:xfrm>
            <a:off x="6603680" y="540000"/>
            <a:ext cx="128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2026</a:t>
            </a:r>
          </a:p>
        </p:txBody>
      </p:sp>
      <p:sp>
        <p:nvSpPr>
          <p:cNvPr id="203" name="sp203"/>
          <p:cNvSpPr txBox="1"/>
          <p:nvPr/>
        </p:nvSpPr>
        <p:spPr bwMode="auto">
          <a:xfrm>
            <a:off x="7883840" y="540000"/>
            <a:ext cx="124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STATUS</a:t>
            </a:r>
          </a:p>
        </p:txBody>
      </p:sp>
      <p:sp>
        <p:nvSpPr>
          <p:cNvPr id="300" name="sp300"/>
          <p:cNvSpPr txBox="1"/>
          <p:nvPr/>
        </p:nvSpPr>
        <p:spPr bwMode="auto">
          <a:xfrm>
            <a:off x="20000" y="76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1. Manter cobertura vacinal ≥ 95% (4 vacinas selecionadas)</a:t>
            </a:r>
          </a:p>
        </p:txBody>
      </p:sp>
      <p:sp>
        <p:nvSpPr>
          <p:cNvPr id="301" name="sp301"/>
          <p:cNvSpPr txBox="1"/>
          <p:nvPr/>
        </p:nvSpPr>
        <p:spPr bwMode="auto">
          <a:xfrm>
            <a:off x="4957760" y="76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25% (1/4)</a:t>
            </a:r>
          </a:p>
        </p:txBody>
      </p:sp>
      <p:sp>
        <p:nvSpPr>
          <p:cNvPr id="302" name="sp302"/>
          <p:cNvSpPr txBox="1"/>
          <p:nvPr/>
        </p:nvSpPr>
        <p:spPr bwMode="auto">
          <a:xfrm>
            <a:off x="6603680" y="76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100%</a:t>
            </a:r>
          </a:p>
        </p:txBody>
      </p:sp>
      <p:sp>
        <p:nvSpPr>
          <p:cNvPr id="303" name="sp303"/>
          <p:cNvSpPr txBox="1"/>
          <p:nvPr/>
        </p:nvSpPr>
        <p:spPr bwMode="auto">
          <a:xfrm>
            <a:off x="8323920" y="92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  <p:sp>
        <p:nvSpPr>
          <p:cNvPr id="310" name="sp310"/>
          <p:cNvSpPr txBox="1"/>
          <p:nvPr/>
        </p:nvSpPr>
        <p:spPr bwMode="auto">
          <a:xfrm>
            <a:off x="20000" y="144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2. Adequar nº ACE/ACV – 1 agente / 900 imóveis</a:t>
            </a:r>
          </a:p>
        </p:txBody>
      </p:sp>
      <p:sp>
        <p:nvSpPr>
          <p:cNvPr id="311" name="sp311"/>
          <p:cNvSpPr txBox="1"/>
          <p:nvPr/>
        </p:nvSpPr>
        <p:spPr bwMode="auto">
          <a:xfrm>
            <a:off x="4957760" y="144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18%</a:t>
            </a:r>
          </a:p>
        </p:txBody>
      </p:sp>
      <p:sp>
        <p:nvSpPr>
          <p:cNvPr id="312" name="sp312"/>
          <p:cNvSpPr txBox="1"/>
          <p:nvPr/>
        </p:nvSpPr>
        <p:spPr bwMode="auto">
          <a:xfrm>
            <a:off x="6603680" y="144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40%</a:t>
            </a:r>
          </a:p>
        </p:txBody>
      </p:sp>
      <p:sp>
        <p:nvSpPr>
          <p:cNvPr id="313" name="sp313"/>
          <p:cNvSpPr txBox="1"/>
          <p:nvPr/>
        </p:nvSpPr>
        <p:spPr bwMode="auto">
          <a:xfrm>
            <a:off x="8323920" y="160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DIRETRIZ 5 – GOVERNANÇA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200" name="sp200"/>
          <p:cNvSpPr txBox="1"/>
          <p:nvPr/>
        </p:nvSpPr>
        <p:spPr bwMode="auto">
          <a:xfrm>
            <a:off x="20000" y="540000"/>
            <a:ext cx="49377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/ INDICADOR</a:t>
            </a:r>
          </a:p>
        </p:txBody>
      </p:sp>
      <p:sp>
        <p:nvSpPr>
          <p:cNvPr id="201" name="sp201"/>
          <p:cNvSpPr txBox="1"/>
          <p:nvPr/>
        </p:nvSpPr>
        <p:spPr bwMode="auto">
          <a:xfrm>
            <a:off x="4957760" y="540000"/>
            <a:ext cx="164592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RESULTADO 1Q</a:t>
            </a:r>
          </a:p>
        </p:txBody>
      </p:sp>
      <p:sp>
        <p:nvSpPr>
          <p:cNvPr id="202" name="sp202"/>
          <p:cNvSpPr txBox="1"/>
          <p:nvPr/>
        </p:nvSpPr>
        <p:spPr bwMode="auto">
          <a:xfrm>
            <a:off x="6603680" y="540000"/>
            <a:ext cx="128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2026</a:t>
            </a:r>
          </a:p>
        </p:txBody>
      </p:sp>
      <p:sp>
        <p:nvSpPr>
          <p:cNvPr id="203" name="sp203"/>
          <p:cNvSpPr txBox="1"/>
          <p:nvPr/>
        </p:nvSpPr>
        <p:spPr bwMode="auto">
          <a:xfrm>
            <a:off x="7883840" y="540000"/>
            <a:ext cx="124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STATUS</a:t>
            </a:r>
          </a:p>
        </p:txBody>
      </p:sp>
      <p:sp>
        <p:nvSpPr>
          <p:cNvPr id="300" name="sp300"/>
          <p:cNvSpPr txBox="1"/>
          <p:nvPr/>
        </p:nvSpPr>
        <p:spPr bwMode="auto">
          <a:xfrm>
            <a:off x="20000" y="76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1. Ampliar mecanismos de cogestão (colegiados gestores ativos)</a:t>
            </a:r>
          </a:p>
        </p:txBody>
      </p:sp>
      <p:sp>
        <p:nvSpPr>
          <p:cNvPr id="301" name="sp301"/>
          <p:cNvSpPr txBox="1"/>
          <p:nvPr/>
        </p:nvSpPr>
        <p:spPr bwMode="auto">
          <a:xfrm>
            <a:off x="4957760" y="76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75%</a:t>
            </a:r>
          </a:p>
        </p:txBody>
      </p:sp>
      <p:sp>
        <p:nvSpPr>
          <p:cNvPr id="302" name="sp302"/>
          <p:cNvSpPr txBox="1"/>
          <p:nvPr/>
        </p:nvSpPr>
        <p:spPr bwMode="auto">
          <a:xfrm>
            <a:off x="6603680" y="76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25%</a:t>
            </a:r>
          </a:p>
        </p:txBody>
      </p:sp>
      <p:sp>
        <p:nvSpPr>
          <p:cNvPr id="303" name="sp303"/>
          <p:cNvSpPr txBox="1"/>
          <p:nvPr/>
        </p:nvSpPr>
        <p:spPr bwMode="auto">
          <a:xfrm>
            <a:off x="8323920" y="92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10" name="sp310"/>
          <p:cNvSpPr txBox="1"/>
          <p:nvPr/>
        </p:nvSpPr>
        <p:spPr bwMode="auto">
          <a:xfrm>
            <a:off x="20000" y="144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2. Implantar contratualização formal nos departamentos</a:t>
            </a:r>
          </a:p>
        </p:txBody>
      </p:sp>
      <p:sp>
        <p:nvSpPr>
          <p:cNvPr id="311" name="sp311"/>
          <p:cNvSpPr txBox="1"/>
          <p:nvPr/>
        </p:nvSpPr>
        <p:spPr bwMode="auto">
          <a:xfrm>
            <a:off x="4957760" y="144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312" name="sp312"/>
          <p:cNvSpPr txBox="1"/>
          <p:nvPr/>
        </p:nvSpPr>
        <p:spPr bwMode="auto">
          <a:xfrm>
            <a:off x="6603680" y="144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25%</a:t>
            </a:r>
          </a:p>
        </p:txBody>
      </p:sp>
      <p:sp>
        <p:nvSpPr>
          <p:cNvPr id="313" name="sp313"/>
          <p:cNvSpPr txBox="1"/>
          <p:nvPr/>
        </p:nvSpPr>
        <p:spPr bwMode="auto">
          <a:xfrm>
            <a:off x="8323920" y="160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  <p:sp>
        <p:nvSpPr>
          <p:cNvPr id="320" name="sp320"/>
          <p:cNvSpPr txBox="1"/>
          <p:nvPr/>
        </p:nvSpPr>
        <p:spPr bwMode="auto">
          <a:xfrm>
            <a:off x="20000" y="212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3. Implantar Conselhos Locais nas UBSs</a:t>
            </a:r>
          </a:p>
        </p:txBody>
      </p:sp>
      <p:sp>
        <p:nvSpPr>
          <p:cNvPr id="321" name="sp321"/>
          <p:cNvSpPr txBox="1"/>
          <p:nvPr/>
        </p:nvSpPr>
        <p:spPr bwMode="auto">
          <a:xfrm>
            <a:off x="4957760" y="212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322" name="sp322"/>
          <p:cNvSpPr txBox="1"/>
          <p:nvPr/>
        </p:nvSpPr>
        <p:spPr bwMode="auto">
          <a:xfrm>
            <a:off x="6603680" y="212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25%</a:t>
            </a:r>
          </a:p>
        </p:txBody>
      </p:sp>
      <p:sp>
        <p:nvSpPr>
          <p:cNvPr id="323" name="sp323"/>
          <p:cNvSpPr txBox="1"/>
          <p:nvPr/>
        </p:nvSpPr>
        <p:spPr bwMode="auto">
          <a:xfrm>
            <a:off x="8323920" y="228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  <p:sp>
        <p:nvSpPr>
          <p:cNvPr id="330" name="sp330"/>
          <p:cNvSpPr txBox="1"/>
          <p:nvPr/>
        </p:nvSpPr>
        <p:spPr bwMode="auto">
          <a:xfrm>
            <a:off x="20000" y="280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4. Construir carteira de serviços da SMS</a:t>
            </a:r>
          </a:p>
        </p:txBody>
      </p:sp>
      <p:sp>
        <p:nvSpPr>
          <p:cNvPr id="331" name="sp331"/>
          <p:cNvSpPr txBox="1"/>
          <p:nvPr/>
        </p:nvSpPr>
        <p:spPr bwMode="auto">
          <a:xfrm>
            <a:off x="4957760" y="280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332" name="sp332"/>
          <p:cNvSpPr txBox="1"/>
          <p:nvPr/>
        </p:nvSpPr>
        <p:spPr bwMode="auto">
          <a:xfrm>
            <a:off x="6603680" y="280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25%</a:t>
            </a:r>
          </a:p>
        </p:txBody>
      </p:sp>
      <p:sp>
        <p:nvSpPr>
          <p:cNvPr id="333" name="sp333"/>
          <p:cNvSpPr txBox="1"/>
          <p:nvPr/>
        </p:nvSpPr>
        <p:spPr bwMode="auto">
          <a:xfrm>
            <a:off x="8323920" y="2960000"/>
            <a:ext cx="360000" cy="360000"/>
          </a:xfrm>
          <a:prstGeom prst="rect">
            <a:avLst/>
          </a:prstGeom>
          <a:solidFill>
            <a:srgbClr val="E53935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😞</a:t>
            </a:r>
          </a:p>
        </p:txBody>
      </p:sp>
      <p:sp>
        <p:nvSpPr>
          <p:cNvPr id="340" name="sp340"/>
          <p:cNvSpPr txBox="1"/>
          <p:nvPr/>
        </p:nvSpPr>
        <p:spPr bwMode="auto">
          <a:xfrm>
            <a:off x="20000" y="348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5. Dimensionar RH necessários por serviço</a:t>
            </a:r>
          </a:p>
        </p:txBody>
      </p:sp>
      <p:sp>
        <p:nvSpPr>
          <p:cNvPr id="341" name="sp341"/>
          <p:cNvSpPr txBox="1"/>
          <p:nvPr/>
        </p:nvSpPr>
        <p:spPr bwMode="auto">
          <a:xfrm>
            <a:off x="4957760" y="348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73,5%</a:t>
            </a:r>
          </a:p>
        </p:txBody>
      </p:sp>
      <p:sp>
        <p:nvSpPr>
          <p:cNvPr id="342" name="sp342"/>
          <p:cNvSpPr txBox="1"/>
          <p:nvPr/>
        </p:nvSpPr>
        <p:spPr bwMode="auto">
          <a:xfrm>
            <a:off x="6603680" y="348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25%</a:t>
            </a:r>
          </a:p>
        </p:txBody>
      </p:sp>
      <p:sp>
        <p:nvSpPr>
          <p:cNvPr id="343" name="sp343"/>
          <p:cNvSpPr txBox="1"/>
          <p:nvPr/>
        </p:nvSpPr>
        <p:spPr bwMode="auto">
          <a:xfrm>
            <a:off x="8323920" y="364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50" name="sp350"/>
          <p:cNvSpPr txBox="1"/>
          <p:nvPr/>
        </p:nvSpPr>
        <p:spPr bwMode="auto">
          <a:xfrm>
            <a:off x="20000" y="416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6. Manter 90% condicionalidades Bolsa Família (5ª dir.)</a:t>
            </a:r>
          </a:p>
        </p:txBody>
      </p:sp>
      <p:sp>
        <p:nvSpPr>
          <p:cNvPr id="351" name="sp351"/>
          <p:cNvSpPr txBox="1"/>
          <p:nvPr/>
        </p:nvSpPr>
        <p:spPr bwMode="auto">
          <a:xfrm>
            <a:off x="4957760" y="416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88,09%</a:t>
            </a:r>
          </a:p>
        </p:txBody>
      </p:sp>
      <p:sp>
        <p:nvSpPr>
          <p:cNvPr id="352" name="sp352"/>
          <p:cNvSpPr txBox="1"/>
          <p:nvPr/>
        </p:nvSpPr>
        <p:spPr bwMode="auto">
          <a:xfrm>
            <a:off x="6603680" y="416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90%</a:t>
            </a:r>
          </a:p>
        </p:txBody>
      </p:sp>
      <p:sp>
        <p:nvSpPr>
          <p:cNvPr id="353" name="sp353"/>
          <p:cNvSpPr txBox="1"/>
          <p:nvPr/>
        </p:nvSpPr>
        <p:spPr bwMode="auto">
          <a:xfrm>
            <a:off x="8323920" y="432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60" name="sp360"/>
          <p:cNvSpPr txBox="1"/>
          <p:nvPr/>
        </p:nvSpPr>
        <p:spPr bwMode="auto">
          <a:xfrm>
            <a:off x="20000" y="484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7. Índice de treinamento 10 HH/1000 HH trabalhadas</a:t>
            </a:r>
          </a:p>
        </p:txBody>
      </p:sp>
      <p:sp>
        <p:nvSpPr>
          <p:cNvPr id="361" name="sp361"/>
          <p:cNvSpPr txBox="1"/>
          <p:nvPr/>
        </p:nvSpPr>
        <p:spPr bwMode="auto">
          <a:xfrm>
            <a:off x="4957760" y="484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7,43</a:t>
            </a:r>
          </a:p>
        </p:txBody>
      </p:sp>
      <p:sp>
        <p:nvSpPr>
          <p:cNvPr id="362" name="sp362"/>
          <p:cNvSpPr txBox="1"/>
          <p:nvPr/>
        </p:nvSpPr>
        <p:spPr bwMode="auto">
          <a:xfrm>
            <a:off x="6603680" y="484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7,0</a:t>
            </a:r>
          </a:p>
        </p:txBody>
      </p:sp>
      <p:sp>
        <p:nvSpPr>
          <p:cNvPr id="363" name="sp363"/>
          <p:cNvSpPr txBox="1"/>
          <p:nvPr/>
        </p:nvSpPr>
        <p:spPr bwMode="auto">
          <a:xfrm>
            <a:off x="8323920" y="500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70" name="sp370"/>
          <p:cNvSpPr txBox="1"/>
          <p:nvPr/>
        </p:nvSpPr>
        <p:spPr bwMode="auto">
          <a:xfrm>
            <a:off x="20000" y="552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8. Qualificar ouvidorias respondidas no prazo</a:t>
            </a:r>
          </a:p>
        </p:txBody>
      </p:sp>
      <p:sp>
        <p:nvSpPr>
          <p:cNvPr id="371" name="sp371"/>
          <p:cNvSpPr txBox="1"/>
          <p:nvPr/>
        </p:nvSpPr>
        <p:spPr bwMode="auto">
          <a:xfrm>
            <a:off x="4957760" y="552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49,6%</a:t>
            </a:r>
          </a:p>
        </p:txBody>
      </p:sp>
      <p:sp>
        <p:nvSpPr>
          <p:cNvPr id="372" name="sp372"/>
          <p:cNvSpPr txBox="1"/>
          <p:nvPr/>
        </p:nvSpPr>
        <p:spPr bwMode="auto">
          <a:xfrm>
            <a:off x="6603680" y="552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70%</a:t>
            </a:r>
          </a:p>
        </p:txBody>
      </p:sp>
      <p:sp>
        <p:nvSpPr>
          <p:cNvPr id="373" name="sp373"/>
          <p:cNvSpPr txBox="1"/>
          <p:nvPr/>
        </p:nvSpPr>
        <p:spPr bwMode="auto">
          <a:xfrm>
            <a:off x="8323920" y="5680000"/>
            <a:ext cx="360000" cy="3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😐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DIRETRIZ 6 – INFRAESTRUTURA E TECNOLOGIA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200" name="sp200"/>
          <p:cNvSpPr txBox="1"/>
          <p:nvPr/>
        </p:nvSpPr>
        <p:spPr bwMode="auto">
          <a:xfrm>
            <a:off x="20000" y="540000"/>
            <a:ext cx="49377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/ INDICADOR</a:t>
            </a:r>
          </a:p>
        </p:txBody>
      </p:sp>
      <p:sp>
        <p:nvSpPr>
          <p:cNvPr id="201" name="sp201"/>
          <p:cNvSpPr txBox="1"/>
          <p:nvPr/>
        </p:nvSpPr>
        <p:spPr bwMode="auto">
          <a:xfrm>
            <a:off x="4957760" y="540000"/>
            <a:ext cx="164592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RESULTADO 1Q</a:t>
            </a:r>
          </a:p>
        </p:txBody>
      </p:sp>
      <p:sp>
        <p:nvSpPr>
          <p:cNvPr id="202" name="sp202"/>
          <p:cNvSpPr txBox="1"/>
          <p:nvPr/>
        </p:nvSpPr>
        <p:spPr bwMode="auto">
          <a:xfrm>
            <a:off x="6603680" y="540000"/>
            <a:ext cx="128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META 2026</a:t>
            </a:r>
          </a:p>
        </p:txBody>
      </p:sp>
      <p:sp>
        <p:nvSpPr>
          <p:cNvPr id="203" name="sp203"/>
          <p:cNvSpPr txBox="1"/>
          <p:nvPr/>
        </p:nvSpPr>
        <p:spPr bwMode="auto">
          <a:xfrm>
            <a:off x="7883840" y="540000"/>
            <a:ext cx="1240160" cy="22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anose="020F0502020204030204"/>
              </a:rPr>
              <a:t>STATUS</a:t>
            </a:r>
          </a:p>
        </p:txBody>
      </p:sp>
      <p:sp>
        <p:nvSpPr>
          <p:cNvPr id="300" name="sp300"/>
          <p:cNvSpPr txBox="1"/>
          <p:nvPr/>
        </p:nvSpPr>
        <p:spPr bwMode="auto">
          <a:xfrm>
            <a:off x="20000" y="760000"/>
            <a:ext cx="49377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1. Construir, reformar e manter prédios de saúde municipais</a:t>
            </a:r>
          </a:p>
        </p:txBody>
      </p:sp>
      <p:sp>
        <p:nvSpPr>
          <p:cNvPr id="301" name="sp301"/>
          <p:cNvSpPr txBox="1"/>
          <p:nvPr/>
        </p:nvSpPr>
        <p:spPr bwMode="auto">
          <a:xfrm>
            <a:off x="4957760" y="760000"/>
            <a:ext cx="164592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32</a:t>
            </a:r>
          </a:p>
        </p:txBody>
      </p:sp>
      <p:sp>
        <p:nvSpPr>
          <p:cNvPr id="302" name="sp302"/>
          <p:cNvSpPr txBox="1"/>
          <p:nvPr/>
        </p:nvSpPr>
        <p:spPr bwMode="auto">
          <a:xfrm>
            <a:off x="6603680" y="760000"/>
            <a:ext cx="1280160" cy="680000"/>
          </a:xfrm>
          <a:prstGeom prst="rect">
            <a:avLst/>
          </a:prstGeom>
          <a:solidFill>
            <a:srgbClr val="EBF3FB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32</a:t>
            </a:r>
          </a:p>
        </p:txBody>
      </p:sp>
      <p:sp>
        <p:nvSpPr>
          <p:cNvPr id="303" name="sp303"/>
          <p:cNvSpPr txBox="1"/>
          <p:nvPr/>
        </p:nvSpPr>
        <p:spPr bwMode="auto">
          <a:xfrm>
            <a:off x="8323920" y="92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  <p:sp>
        <p:nvSpPr>
          <p:cNvPr id="310" name="sp310"/>
          <p:cNvSpPr txBox="1"/>
          <p:nvPr/>
        </p:nvSpPr>
        <p:spPr bwMode="auto">
          <a:xfrm>
            <a:off x="20000" y="1440000"/>
            <a:ext cx="49377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2. Manter inventário do parque tecnológico (elaborado/atualizado)</a:t>
            </a:r>
          </a:p>
        </p:txBody>
      </p:sp>
      <p:sp>
        <p:nvSpPr>
          <p:cNvPr id="311" name="sp311"/>
          <p:cNvSpPr txBox="1"/>
          <p:nvPr/>
        </p:nvSpPr>
        <p:spPr bwMode="auto">
          <a:xfrm>
            <a:off x="4957760" y="1440000"/>
            <a:ext cx="164592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800" b="1" dirty="0">
                <a:solidFill>
                  <a:srgbClr val="1F4E79"/>
                </a:solidFill>
                <a:latin typeface="Calibri" panose="020F0502020204030204"/>
              </a:rPr>
              <a:t>100%</a:t>
            </a:r>
          </a:p>
        </p:txBody>
      </p:sp>
      <p:sp>
        <p:nvSpPr>
          <p:cNvPr id="312" name="sp312"/>
          <p:cNvSpPr txBox="1"/>
          <p:nvPr/>
        </p:nvSpPr>
        <p:spPr bwMode="auto">
          <a:xfrm>
            <a:off x="6603680" y="1440000"/>
            <a:ext cx="1280160" cy="680000"/>
          </a:xfrm>
          <a:prstGeom prst="rect">
            <a:avLst/>
          </a:prstGeom>
          <a:solidFill>
            <a:srgbClr val="F7FAF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300" dirty="0">
                <a:solidFill>
                  <a:srgbClr val="555555"/>
                </a:solidFill>
                <a:latin typeface="Calibri" panose="020F0502020204030204"/>
              </a:rPr>
              <a:t>100%</a:t>
            </a:r>
          </a:p>
        </p:txBody>
      </p:sp>
      <p:sp>
        <p:nvSpPr>
          <p:cNvPr id="313" name="sp313"/>
          <p:cNvSpPr txBox="1"/>
          <p:nvPr/>
        </p:nvSpPr>
        <p:spPr bwMode="auto">
          <a:xfrm>
            <a:off x="8323920" y="1600000"/>
            <a:ext cx="360000" cy="3600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1200" dirty="0">
                <a:solidFill>
                  <a:srgbClr val="FFFFFF"/>
                </a:solidFill>
                <a:latin typeface="Calibri" panose="020F0502020204030204"/>
              </a:rPr>
              <a:t>😊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996336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/>
              </a:rPr>
              <a:t>ATENÇÃO BÁSICA - ATENDIMENTOS DA EQUIPE MULTIPROFISSIONAL POR CATEGORIA PROFISSIONAL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200" name="RowBg0"/>
          <p:cNvSpPr txBox="1">
            <a:spLocks noChangeArrowheads="1"/>
          </p:cNvSpPr>
          <p:nvPr/>
        </p:nvSpPr>
        <p:spPr bwMode="auto">
          <a:xfrm>
            <a:off x="100000" y="67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01" name="Lbl0"/>
          <p:cNvSpPr txBox="1">
            <a:spLocks noChangeArrowheads="1"/>
          </p:cNvSpPr>
          <p:nvPr/>
        </p:nvSpPr>
        <p:spPr bwMode="auto">
          <a:xfrm>
            <a:off x="150000" y="6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Assistente Social</a:t>
            </a:r>
          </a:p>
        </p:txBody>
      </p:sp>
      <p:sp>
        <p:nvSpPr>
          <p:cNvPr id="202" name="Val0"/>
          <p:cNvSpPr txBox="1">
            <a:spLocks noChangeArrowheads="1"/>
          </p:cNvSpPr>
          <p:nvPr/>
        </p:nvSpPr>
        <p:spPr bwMode="auto">
          <a:xfrm>
            <a:off x="5486400" y="6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2.324</a:t>
            </a:r>
          </a:p>
        </p:txBody>
      </p:sp>
      <p:sp>
        <p:nvSpPr>
          <p:cNvPr id="210" name="RowBg1"/>
          <p:cNvSpPr txBox="1">
            <a:spLocks noChangeArrowheads="1"/>
          </p:cNvSpPr>
          <p:nvPr/>
        </p:nvSpPr>
        <p:spPr bwMode="auto">
          <a:xfrm>
            <a:off x="100000" y="125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11" name="Lbl1"/>
          <p:cNvSpPr txBox="1">
            <a:spLocks noChangeArrowheads="1"/>
          </p:cNvSpPr>
          <p:nvPr/>
        </p:nvSpPr>
        <p:spPr bwMode="auto">
          <a:xfrm>
            <a:off x="150000" y="12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Farmacêutico</a:t>
            </a:r>
          </a:p>
        </p:txBody>
      </p:sp>
      <p:sp>
        <p:nvSpPr>
          <p:cNvPr id="212" name="Val1"/>
          <p:cNvSpPr txBox="1">
            <a:spLocks noChangeArrowheads="1"/>
          </p:cNvSpPr>
          <p:nvPr/>
        </p:nvSpPr>
        <p:spPr bwMode="auto">
          <a:xfrm>
            <a:off x="5486400" y="12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2.381</a:t>
            </a:r>
          </a:p>
        </p:txBody>
      </p:sp>
      <p:sp>
        <p:nvSpPr>
          <p:cNvPr id="220" name="RowBg2"/>
          <p:cNvSpPr txBox="1">
            <a:spLocks noChangeArrowheads="1"/>
          </p:cNvSpPr>
          <p:nvPr/>
        </p:nvSpPr>
        <p:spPr bwMode="auto">
          <a:xfrm>
            <a:off x="100000" y="183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21" name="Lbl2"/>
          <p:cNvSpPr txBox="1">
            <a:spLocks noChangeArrowheads="1"/>
          </p:cNvSpPr>
          <p:nvPr/>
        </p:nvSpPr>
        <p:spPr bwMode="auto">
          <a:xfrm>
            <a:off x="150000" y="18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700" dirty="0">
                <a:solidFill>
                  <a:srgbClr val="1A3A5C"/>
                </a:solidFill>
                <a:latin typeface="Calibri"/>
              </a:rPr>
              <a:t>Fisioterapeuta</a:t>
            </a:r>
          </a:p>
        </p:txBody>
      </p:sp>
      <p:sp>
        <p:nvSpPr>
          <p:cNvPr id="222" name="Val2"/>
          <p:cNvSpPr txBox="1">
            <a:spLocks noChangeArrowheads="1"/>
          </p:cNvSpPr>
          <p:nvPr/>
        </p:nvSpPr>
        <p:spPr bwMode="auto">
          <a:xfrm>
            <a:off x="5486400" y="18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1.269</a:t>
            </a:r>
          </a:p>
        </p:txBody>
      </p:sp>
      <p:sp>
        <p:nvSpPr>
          <p:cNvPr id="230" name="RowBg3"/>
          <p:cNvSpPr txBox="1">
            <a:spLocks noChangeArrowheads="1"/>
          </p:cNvSpPr>
          <p:nvPr/>
        </p:nvSpPr>
        <p:spPr bwMode="auto">
          <a:xfrm>
            <a:off x="100000" y="241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31" name="Lbl3"/>
          <p:cNvSpPr txBox="1">
            <a:spLocks noChangeArrowheads="1"/>
          </p:cNvSpPr>
          <p:nvPr/>
        </p:nvSpPr>
        <p:spPr bwMode="auto">
          <a:xfrm>
            <a:off x="150000" y="242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highlight>
                  <a:srgbClr val="FFFF00"/>
                </a:highlight>
                <a:latin typeface="Calibri"/>
              </a:rPr>
              <a:t>Fonoaudiologia</a:t>
            </a:r>
          </a:p>
        </p:txBody>
      </p:sp>
      <p:sp>
        <p:nvSpPr>
          <p:cNvPr id="232" name="Val3"/>
          <p:cNvSpPr txBox="1">
            <a:spLocks noChangeArrowheads="1"/>
          </p:cNvSpPr>
          <p:nvPr/>
        </p:nvSpPr>
        <p:spPr bwMode="auto">
          <a:xfrm>
            <a:off x="5486400" y="241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168</a:t>
            </a:r>
          </a:p>
        </p:txBody>
      </p:sp>
      <p:sp>
        <p:nvSpPr>
          <p:cNvPr id="240" name="RowBg4"/>
          <p:cNvSpPr txBox="1">
            <a:spLocks noChangeArrowheads="1"/>
          </p:cNvSpPr>
          <p:nvPr/>
        </p:nvSpPr>
        <p:spPr bwMode="auto">
          <a:xfrm>
            <a:off x="100000" y="299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41" name="Lbl4"/>
          <p:cNvSpPr txBox="1">
            <a:spLocks noChangeArrowheads="1"/>
          </p:cNvSpPr>
          <p:nvPr/>
        </p:nvSpPr>
        <p:spPr bwMode="auto">
          <a:xfrm>
            <a:off x="150000" y="300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latin typeface="Calibri"/>
              </a:rPr>
              <a:t>Ginecologia/Obstetrícia</a:t>
            </a:r>
          </a:p>
        </p:txBody>
      </p:sp>
      <p:sp>
        <p:nvSpPr>
          <p:cNvPr id="242" name="Val4"/>
          <p:cNvSpPr txBox="1">
            <a:spLocks noChangeArrowheads="1"/>
          </p:cNvSpPr>
          <p:nvPr/>
        </p:nvSpPr>
        <p:spPr bwMode="auto">
          <a:xfrm>
            <a:off x="5486400" y="299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7.514</a:t>
            </a:r>
          </a:p>
        </p:txBody>
      </p:sp>
      <p:sp>
        <p:nvSpPr>
          <p:cNvPr id="250" name="RowBg5"/>
          <p:cNvSpPr txBox="1">
            <a:spLocks noChangeArrowheads="1"/>
          </p:cNvSpPr>
          <p:nvPr/>
        </p:nvSpPr>
        <p:spPr bwMode="auto">
          <a:xfrm>
            <a:off x="100000" y="357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51" name="Lbl5"/>
          <p:cNvSpPr txBox="1">
            <a:spLocks noChangeArrowheads="1"/>
          </p:cNvSpPr>
          <p:nvPr/>
        </p:nvSpPr>
        <p:spPr bwMode="auto">
          <a:xfrm>
            <a:off x="150000" y="358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latin typeface="Calibri"/>
              </a:rPr>
              <a:t>Nutricionista</a:t>
            </a:r>
          </a:p>
        </p:txBody>
      </p:sp>
      <p:sp>
        <p:nvSpPr>
          <p:cNvPr id="252" name="Val5"/>
          <p:cNvSpPr txBox="1">
            <a:spLocks noChangeArrowheads="1"/>
          </p:cNvSpPr>
          <p:nvPr/>
        </p:nvSpPr>
        <p:spPr bwMode="auto">
          <a:xfrm>
            <a:off x="5486400" y="357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1.290</a:t>
            </a:r>
          </a:p>
        </p:txBody>
      </p:sp>
      <p:sp>
        <p:nvSpPr>
          <p:cNvPr id="260" name="RowBg6"/>
          <p:cNvSpPr txBox="1">
            <a:spLocks noChangeArrowheads="1"/>
          </p:cNvSpPr>
          <p:nvPr/>
        </p:nvSpPr>
        <p:spPr bwMode="auto">
          <a:xfrm>
            <a:off x="100000" y="415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61" name="Lbl6"/>
          <p:cNvSpPr txBox="1">
            <a:spLocks noChangeArrowheads="1"/>
          </p:cNvSpPr>
          <p:nvPr/>
        </p:nvSpPr>
        <p:spPr bwMode="auto">
          <a:xfrm>
            <a:off x="150000" y="416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latin typeface="Calibri"/>
              </a:rPr>
              <a:t>Pediatria</a:t>
            </a:r>
          </a:p>
        </p:txBody>
      </p:sp>
      <p:sp>
        <p:nvSpPr>
          <p:cNvPr id="262" name="Val6"/>
          <p:cNvSpPr txBox="1">
            <a:spLocks noChangeArrowheads="1"/>
          </p:cNvSpPr>
          <p:nvPr/>
        </p:nvSpPr>
        <p:spPr bwMode="auto">
          <a:xfrm>
            <a:off x="5486400" y="415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9.264</a:t>
            </a:r>
          </a:p>
        </p:txBody>
      </p:sp>
      <p:sp>
        <p:nvSpPr>
          <p:cNvPr id="270" name="RowBg7"/>
          <p:cNvSpPr txBox="1">
            <a:spLocks noChangeArrowheads="1"/>
          </p:cNvSpPr>
          <p:nvPr/>
        </p:nvSpPr>
        <p:spPr bwMode="auto">
          <a:xfrm>
            <a:off x="100000" y="473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71" name="Lbl7"/>
          <p:cNvSpPr txBox="1">
            <a:spLocks noChangeArrowheads="1"/>
          </p:cNvSpPr>
          <p:nvPr/>
        </p:nvSpPr>
        <p:spPr bwMode="auto">
          <a:xfrm>
            <a:off x="150000" y="474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latin typeface="Calibri"/>
              </a:rPr>
              <a:t>Psicólogo</a:t>
            </a:r>
          </a:p>
        </p:txBody>
      </p:sp>
      <p:sp>
        <p:nvSpPr>
          <p:cNvPr id="272" name="Val7"/>
          <p:cNvSpPr txBox="1">
            <a:spLocks noChangeArrowheads="1"/>
          </p:cNvSpPr>
          <p:nvPr/>
        </p:nvSpPr>
        <p:spPr bwMode="auto">
          <a:xfrm>
            <a:off x="5486400" y="473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3.406</a:t>
            </a:r>
          </a:p>
        </p:txBody>
      </p:sp>
      <p:sp>
        <p:nvSpPr>
          <p:cNvPr id="280" name="RowBg8"/>
          <p:cNvSpPr txBox="1">
            <a:spLocks noChangeArrowheads="1"/>
          </p:cNvSpPr>
          <p:nvPr/>
        </p:nvSpPr>
        <p:spPr bwMode="auto">
          <a:xfrm>
            <a:off x="100000" y="5310000"/>
            <a:ext cx="8944000" cy="550000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81" name="Lbl8"/>
          <p:cNvSpPr txBox="1">
            <a:spLocks noChangeArrowheads="1"/>
          </p:cNvSpPr>
          <p:nvPr/>
        </p:nvSpPr>
        <p:spPr bwMode="auto">
          <a:xfrm>
            <a:off x="150000" y="532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latin typeface="Calibri"/>
              </a:rPr>
              <a:t>Psiquiatria</a:t>
            </a:r>
          </a:p>
        </p:txBody>
      </p:sp>
      <p:sp>
        <p:nvSpPr>
          <p:cNvPr id="282" name="Val8"/>
          <p:cNvSpPr txBox="1">
            <a:spLocks noChangeArrowheads="1"/>
          </p:cNvSpPr>
          <p:nvPr/>
        </p:nvSpPr>
        <p:spPr bwMode="auto">
          <a:xfrm>
            <a:off x="5486400" y="531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1.238</a:t>
            </a:r>
          </a:p>
        </p:txBody>
      </p:sp>
      <p:sp>
        <p:nvSpPr>
          <p:cNvPr id="290" name="RowBg9"/>
          <p:cNvSpPr txBox="1">
            <a:spLocks noChangeArrowheads="1"/>
          </p:cNvSpPr>
          <p:nvPr/>
        </p:nvSpPr>
        <p:spPr bwMode="auto">
          <a:xfrm>
            <a:off x="100000" y="5890000"/>
            <a:ext cx="8944000" cy="550000"/>
          </a:xfrm>
          <a:prstGeom prst="rect">
            <a:avLst/>
          </a:prstGeom>
          <a:solidFill>
            <a:srgbClr val="F5F8FB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291" name="Lbl9"/>
          <p:cNvSpPr txBox="1">
            <a:spLocks noChangeArrowheads="1"/>
          </p:cNvSpPr>
          <p:nvPr/>
        </p:nvSpPr>
        <p:spPr bwMode="auto">
          <a:xfrm>
            <a:off x="150000" y="5900000"/>
            <a:ext cx="5029200" cy="53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r>
              <a:rPr lang="pt-BR" sz="1700" dirty="0">
                <a:solidFill>
                  <a:srgbClr val="1A3A5C"/>
                </a:solidFill>
                <a:highlight>
                  <a:srgbClr val="FFFF00"/>
                </a:highlight>
                <a:latin typeface="Calibri"/>
              </a:rPr>
              <a:t>Terapeuta Ocupacional</a:t>
            </a:r>
          </a:p>
        </p:txBody>
      </p:sp>
      <p:sp>
        <p:nvSpPr>
          <p:cNvPr id="292" name="Val9"/>
          <p:cNvSpPr txBox="1">
            <a:spLocks noChangeArrowheads="1"/>
          </p:cNvSpPr>
          <p:nvPr/>
        </p:nvSpPr>
        <p:spPr bwMode="auto">
          <a:xfrm>
            <a:off x="5486400" y="5890000"/>
            <a:ext cx="3200400" cy="54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r"/>
            <a:r>
              <a:rPr lang="pt-BR" sz="2200" b="1" dirty="0">
                <a:solidFill>
                  <a:srgbClr val="1F4E79"/>
                </a:solidFill>
                <a:latin typeface="Calibri"/>
              </a:rPr>
              <a:t>62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700000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 panose="020F0502020204030204"/>
              </a:rPr>
              <a:t>PLANO DE AÇÃO - DIRETRIZ 1 - APS</a:t>
            </a:r>
          </a:p>
        </p:txBody>
      </p:sp>
      <p:sp>
        <p:nvSpPr>
          <p:cNvPr id="102" name="Subtitle"/>
          <p:cNvSpPr txBox="1">
            <a:spLocks noChangeArrowheads="1"/>
          </p:cNvSpPr>
          <p:nvPr/>
        </p:nvSpPr>
        <p:spPr bwMode="auto">
          <a:xfrm>
            <a:off x="1600000" y="430000"/>
            <a:ext cx="5700000" cy="2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400" dirty="0">
                <a:solidFill>
                  <a:srgbClr val="CCDDEE"/>
                </a:solidFill>
                <a:latin typeface="Calibri" panose="020F0502020204030204"/>
              </a:rPr>
              <a:t>Indicadores Mediano e Insatisfatório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400" name="IndHead0"/>
          <p:cNvSpPr txBox="1">
            <a:spLocks noChangeArrowheads="1"/>
          </p:cNvSpPr>
          <p:nvPr/>
        </p:nvSpPr>
        <p:spPr bwMode="auto">
          <a:xfrm>
            <a:off x="50000" y="66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2. Qualificar eAP em eSF (Vermelho - 0% / Meta: 15%)</a:t>
            </a:r>
          </a:p>
        </p:txBody>
      </p:sp>
      <p:sp>
        <p:nvSpPr>
          <p:cNvPr id="401" name="Act00"/>
          <p:cNvSpPr txBox="1">
            <a:spLocks noChangeArrowheads="1"/>
          </p:cNvSpPr>
          <p:nvPr/>
        </p:nvSpPr>
        <p:spPr bwMode="auto">
          <a:xfrm>
            <a:off x="100000" y="96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Acompanhamento dos pedidos previamente solicitados ao Ministério da Saúde</a:t>
            </a:r>
          </a:p>
        </p:txBody>
      </p:sp>
      <p:sp>
        <p:nvSpPr>
          <p:cNvPr id="402" name="Act01"/>
          <p:cNvSpPr txBox="1">
            <a:spLocks noChangeArrowheads="1"/>
          </p:cNvSpPr>
          <p:nvPr/>
        </p:nvSpPr>
        <p:spPr bwMode="auto">
          <a:xfrm>
            <a:off x="100000" y="123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Avaliação da rede para solicitar conversão de outras equipes</a:t>
            </a:r>
          </a:p>
        </p:txBody>
      </p:sp>
      <p:sp>
        <p:nvSpPr>
          <p:cNvPr id="430" name="IndHead1"/>
          <p:cNvSpPr txBox="1">
            <a:spLocks noChangeArrowheads="1"/>
          </p:cNvSpPr>
          <p:nvPr/>
        </p:nvSpPr>
        <p:spPr bwMode="auto">
          <a:xfrm>
            <a:off x="50000" y="1850000"/>
            <a:ext cx="9044000" cy="28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3. Cobertura eMulti (Amarelo - 22,5% / Meta: 40%)</a:t>
            </a:r>
          </a:p>
        </p:txBody>
      </p:sp>
      <p:sp>
        <p:nvSpPr>
          <p:cNvPr id="431" name="Act10"/>
          <p:cNvSpPr txBox="1">
            <a:spLocks noChangeArrowheads="1"/>
          </p:cNvSpPr>
          <p:nvPr/>
        </p:nvSpPr>
        <p:spPr bwMode="auto">
          <a:xfrm>
            <a:off x="100000" y="215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Realizar a homologação pelo Ministério da Saúde das equipes multiprofissionais (eMulti) que já atuam no município para oficializar 100% de cobertura </a:t>
            </a:r>
            <a:r>
              <a:rPr lang="pt-BR" sz="1400" dirty="0" err="1">
                <a:solidFill>
                  <a:srgbClr val="1A3A5C"/>
                </a:solidFill>
                <a:latin typeface="Calibri" panose="020F0502020204030204"/>
              </a:rPr>
              <a:t>eMulti</a:t>
            </a:r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460" name="IndHead2"/>
          <p:cNvSpPr txBox="1">
            <a:spLocks noChangeArrowheads="1"/>
          </p:cNvSpPr>
          <p:nvPr/>
        </p:nvSpPr>
        <p:spPr bwMode="auto">
          <a:xfrm>
            <a:off x="50000" y="3040000"/>
            <a:ext cx="9044000" cy="28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4. Adequação ACS - 1/750 hab (Amarelo - 19,1% / Meta: 40%)</a:t>
            </a:r>
          </a:p>
        </p:txBody>
      </p:sp>
      <p:sp>
        <p:nvSpPr>
          <p:cNvPr id="461" name="Act20"/>
          <p:cNvSpPr txBox="1">
            <a:spLocks noChangeArrowheads="1"/>
          </p:cNvSpPr>
          <p:nvPr/>
        </p:nvSpPr>
        <p:spPr bwMode="auto">
          <a:xfrm>
            <a:off x="100000" y="334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Novos ACS para o quadrimestre atual (maio -&gt; agosto)</a:t>
            </a:r>
          </a:p>
        </p:txBody>
      </p:sp>
      <p:sp>
        <p:nvSpPr>
          <p:cNvPr id="463" name="Act22"/>
          <p:cNvSpPr txBox="1">
            <a:spLocks noChangeArrowheads="1"/>
          </p:cNvSpPr>
          <p:nvPr/>
        </p:nvSpPr>
        <p:spPr bwMode="auto">
          <a:xfrm>
            <a:off x="100000" y="3630359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Reorganizando as microáreas de atuação dos ACS</a:t>
            </a:r>
          </a:p>
        </p:txBody>
      </p:sp>
      <p:sp>
        <p:nvSpPr>
          <p:cNvPr id="464" name="Act23"/>
          <p:cNvSpPr txBox="1">
            <a:spLocks noChangeArrowheads="1"/>
          </p:cNvSpPr>
          <p:nvPr/>
        </p:nvSpPr>
        <p:spPr bwMode="auto">
          <a:xfrm>
            <a:off x="100000" y="3932433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Capacitar os Agentes Comunitários de Saúde para atuação nos territórios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700000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 panose="020F0502020204030204"/>
              </a:rPr>
              <a:t>PLANO DE AÇÃO - DIRETRIZ 1 - APS (cont.)</a:t>
            </a:r>
          </a:p>
        </p:txBody>
      </p:sp>
      <p:sp>
        <p:nvSpPr>
          <p:cNvPr id="102" name="Subtitle"/>
          <p:cNvSpPr txBox="1">
            <a:spLocks noChangeArrowheads="1"/>
          </p:cNvSpPr>
          <p:nvPr/>
        </p:nvSpPr>
        <p:spPr bwMode="auto">
          <a:xfrm>
            <a:off x="1600000" y="430000"/>
            <a:ext cx="5700000" cy="2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400" dirty="0">
                <a:solidFill>
                  <a:srgbClr val="CCDDEE"/>
                </a:solidFill>
                <a:latin typeface="Calibri" panose="020F0502020204030204"/>
              </a:rPr>
              <a:t>Indicadores Mediano e Insatisfatório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400" name="IndHead0"/>
          <p:cNvSpPr txBox="1">
            <a:spLocks noChangeArrowheads="1"/>
          </p:cNvSpPr>
          <p:nvPr/>
        </p:nvSpPr>
        <p:spPr bwMode="auto">
          <a:xfrm>
            <a:off x="50000" y="660000"/>
            <a:ext cx="9044000" cy="28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5. Cadastro SIAPS ≥95% (Amarelo - 19,8% / Meta: 50%)</a:t>
            </a:r>
          </a:p>
        </p:txBody>
      </p:sp>
      <p:sp>
        <p:nvSpPr>
          <p:cNvPr id="401" name="Act00"/>
          <p:cNvSpPr txBox="1">
            <a:spLocks noChangeArrowheads="1"/>
          </p:cNvSpPr>
          <p:nvPr/>
        </p:nvSpPr>
        <p:spPr bwMode="auto">
          <a:xfrm>
            <a:off x="100000" y="96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Realizando adequações no sistema de informação do município para ampliar o cadastro individual da população pelas equipes da APS</a:t>
            </a:r>
          </a:p>
        </p:txBody>
      </p:sp>
      <p:sp>
        <p:nvSpPr>
          <p:cNvPr id="404" name="Act03"/>
          <p:cNvSpPr txBox="1">
            <a:spLocks noChangeArrowheads="1"/>
          </p:cNvSpPr>
          <p:nvPr/>
        </p:nvSpPr>
        <p:spPr bwMode="auto">
          <a:xfrm>
            <a:off x="77808" y="151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Realizar qualificação dos dados cadastrais pelas equipes de saúde e ACS</a:t>
            </a:r>
          </a:p>
        </p:txBody>
      </p:sp>
      <p:sp>
        <p:nvSpPr>
          <p:cNvPr id="430" name="IndHead1"/>
          <p:cNvSpPr txBox="1">
            <a:spLocks noChangeArrowheads="1"/>
          </p:cNvSpPr>
          <p:nvPr/>
        </p:nvSpPr>
        <p:spPr bwMode="auto">
          <a:xfrm>
            <a:off x="50000" y="2120000"/>
            <a:ext cx="9044000" cy="28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8. Razão 1 eSB / eSF-eAP (Amarelo - 34% / Meta: 40%)</a:t>
            </a:r>
          </a:p>
        </p:txBody>
      </p:sp>
      <p:sp>
        <p:nvSpPr>
          <p:cNvPr id="431" name="Act10"/>
          <p:cNvSpPr txBox="1">
            <a:spLocks noChangeArrowheads="1"/>
          </p:cNvSpPr>
          <p:nvPr/>
        </p:nvSpPr>
        <p:spPr bwMode="auto">
          <a:xfrm>
            <a:off x="100000" y="242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Implantar equipes de Saúde Bucal (eSB) vinculadas às equipes de APS</a:t>
            </a:r>
          </a:p>
        </p:txBody>
      </p:sp>
      <p:sp>
        <p:nvSpPr>
          <p:cNvPr id="432" name="Act11"/>
          <p:cNvSpPr txBox="1">
            <a:spLocks noChangeArrowheads="1"/>
          </p:cNvSpPr>
          <p:nvPr/>
        </p:nvSpPr>
        <p:spPr bwMode="auto">
          <a:xfrm>
            <a:off x="100000" y="269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Realizar a homologação das equipes de Saúde Bucal (eSB)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700000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 panose="020F0502020204030204"/>
              </a:rPr>
              <a:t>PLANO DE AÇÃO - DIRETRIZ 2 - ATENÇÃO ESPECIALIZADA</a:t>
            </a:r>
          </a:p>
        </p:txBody>
      </p:sp>
      <p:sp>
        <p:nvSpPr>
          <p:cNvPr id="102" name="Subtitle"/>
          <p:cNvSpPr txBox="1">
            <a:spLocks noChangeArrowheads="1"/>
          </p:cNvSpPr>
          <p:nvPr/>
        </p:nvSpPr>
        <p:spPr bwMode="auto">
          <a:xfrm>
            <a:off x="1600000" y="430000"/>
            <a:ext cx="5700000" cy="2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400" dirty="0">
                <a:solidFill>
                  <a:srgbClr val="CCDDEE"/>
                </a:solidFill>
                <a:latin typeface="Calibri" panose="020F0502020204030204"/>
              </a:rPr>
              <a:t>Indicadores Mediano e Insatisfatório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400" name="IndHead0"/>
          <p:cNvSpPr txBox="1">
            <a:spLocks noChangeArrowheads="1"/>
          </p:cNvSpPr>
          <p:nvPr/>
        </p:nvSpPr>
        <p:spPr bwMode="auto">
          <a:xfrm>
            <a:off x="50000" y="66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2. Teleconsultas/telematriciamento (Vermelho - 0% / Meta: 30%)</a:t>
            </a:r>
          </a:p>
        </p:txBody>
      </p:sp>
      <p:sp>
        <p:nvSpPr>
          <p:cNvPr id="401" name="Act00"/>
          <p:cNvSpPr txBox="1">
            <a:spLocks noChangeArrowheads="1"/>
          </p:cNvSpPr>
          <p:nvPr/>
        </p:nvSpPr>
        <p:spPr bwMode="auto">
          <a:xfrm>
            <a:off x="100000" y="96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Expandir infraestrutura tecnológica para teleconsultas e telematriciamento</a:t>
            </a:r>
          </a:p>
        </p:txBody>
      </p:sp>
      <p:sp>
        <p:nvSpPr>
          <p:cNvPr id="402" name="Act01"/>
          <p:cNvSpPr txBox="1">
            <a:spLocks noChangeArrowheads="1"/>
          </p:cNvSpPr>
          <p:nvPr/>
        </p:nvSpPr>
        <p:spPr bwMode="auto">
          <a:xfrm>
            <a:off x="100000" y="123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Capacitar equipes da APS e da AE para realização de teleconsultas</a:t>
            </a:r>
          </a:p>
        </p:txBody>
      </p:sp>
      <p:sp>
        <p:nvSpPr>
          <p:cNvPr id="403" name="Act02"/>
          <p:cNvSpPr txBox="1">
            <a:spLocks noChangeArrowheads="1"/>
          </p:cNvSpPr>
          <p:nvPr/>
        </p:nvSpPr>
        <p:spPr bwMode="auto">
          <a:xfrm>
            <a:off x="100000" y="150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Implantar agenda fixa mensal de teleconsultas com equipes especializadas</a:t>
            </a:r>
          </a:p>
        </p:txBody>
      </p:sp>
      <p:sp>
        <p:nvSpPr>
          <p:cNvPr id="404" name="Act03"/>
          <p:cNvSpPr txBox="1">
            <a:spLocks noChangeArrowheads="1"/>
          </p:cNvSpPr>
          <p:nvPr/>
        </p:nvSpPr>
        <p:spPr bwMode="auto">
          <a:xfrm>
            <a:off x="100000" y="177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Integrar ferramentas de teleatendimento aos sistemas de informação</a:t>
            </a:r>
          </a:p>
        </p:txBody>
      </p:sp>
      <p:sp>
        <p:nvSpPr>
          <p:cNvPr id="430" name="IndHead1"/>
          <p:cNvSpPr txBox="1">
            <a:spLocks noChangeArrowheads="1"/>
          </p:cNvSpPr>
          <p:nvPr/>
        </p:nvSpPr>
        <p:spPr bwMode="auto">
          <a:xfrm>
            <a:off x="50000" y="2120000"/>
            <a:ext cx="9044000" cy="28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3. Revisão de protocolos de encaminhamento (Amarelo - 0% / Meta: 25%)</a:t>
            </a:r>
          </a:p>
        </p:txBody>
      </p:sp>
      <p:sp>
        <p:nvSpPr>
          <p:cNvPr id="431" name="Act10"/>
          <p:cNvSpPr txBox="1">
            <a:spLocks noChangeArrowheads="1"/>
          </p:cNvSpPr>
          <p:nvPr/>
        </p:nvSpPr>
        <p:spPr bwMode="auto">
          <a:xfrm>
            <a:off x="100000" y="242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Revisão e atualização em andamento - previsão de publicação em agosto/2026</a:t>
            </a:r>
          </a:p>
        </p:txBody>
      </p:sp>
      <p:sp>
        <p:nvSpPr>
          <p:cNvPr id="432" name="Act11"/>
          <p:cNvSpPr txBox="1">
            <a:spLocks noChangeArrowheads="1"/>
          </p:cNvSpPr>
          <p:nvPr/>
        </p:nvSpPr>
        <p:spPr bwMode="auto">
          <a:xfrm>
            <a:off x="100000" y="269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Atualizar protocolos com definição de critérios clínicos, fluxos e prazos</a:t>
            </a:r>
          </a:p>
        </p:txBody>
      </p:sp>
      <p:sp>
        <p:nvSpPr>
          <p:cNvPr id="433" name="Act12"/>
          <p:cNvSpPr txBox="1">
            <a:spLocks noChangeArrowheads="1"/>
          </p:cNvSpPr>
          <p:nvPr/>
        </p:nvSpPr>
        <p:spPr bwMode="auto">
          <a:xfrm>
            <a:off x="100000" y="296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Publicar oficialmente os protocolos no âmbito da SMS</a:t>
            </a:r>
          </a:p>
        </p:txBody>
      </p:sp>
      <p:sp>
        <p:nvSpPr>
          <p:cNvPr id="460" name="IndHead2"/>
          <p:cNvSpPr txBox="1">
            <a:spLocks noChangeArrowheads="1"/>
          </p:cNvSpPr>
          <p:nvPr/>
        </p:nvSpPr>
        <p:spPr bwMode="auto">
          <a:xfrm>
            <a:off x="50000" y="331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4. Publicizar filas de serviços regulados (Vermelho - 0% / Meta: 25%)</a:t>
            </a:r>
          </a:p>
        </p:txBody>
      </p:sp>
      <p:sp>
        <p:nvSpPr>
          <p:cNvPr id="461" name="Act20"/>
          <p:cNvSpPr txBox="1">
            <a:spLocks noChangeArrowheads="1"/>
          </p:cNvSpPr>
          <p:nvPr/>
        </p:nvSpPr>
        <p:spPr bwMode="auto">
          <a:xfrm>
            <a:off x="100000" y="361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Implantar painel digital para transparência das filas de serviços regulados</a:t>
            </a:r>
          </a:p>
        </p:txBody>
      </p:sp>
      <p:sp>
        <p:nvSpPr>
          <p:cNvPr id="462" name="Act21"/>
          <p:cNvSpPr txBox="1">
            <a:spLocks noChangeArrowheads="1"/>
          </p:cNvSpPr>
          <p:nvPr/>
        </p:nvSpPr>
        <p:spPr bwMode="auto">
          <a:xfrm>
            <a:off x="100000" y="388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Disponibilizar informações sobre posição e status dos usuários nas filas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700000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 panose="020F0502020204030204"/>
              </a:rPr>
              <a:t>PLANO DE AÇÃO - DIRETRIZES 3 E 4 - HOSPITAL, URGÊNCIA E VIGILÂNCIA</a:t>
            </a:r>
          </a:p>
        </p:txBody>
      </p:sp>
      <p:sp>
        <p:nvSpPr>
          <p:cNvPr id="102" name="Subtitle"/>
          <p:cNvSpPr txBox="1">
            <a:spLocks noChangeArrowheads="1"/>
          </p:cNvSpPr>
          <p:nvPr/>
        </p:nvSpPr>
        <p:spPr bwMode="auto">
          <a:xfrm>
            <a:off x="1600000" y="430000"/>
            <a:ext cx="5700000" cy="2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400" dirty="0">
                <a:solidFill>
                  <a:srgbClr val="CCDDEE"/>
                </a:solidFill>
                <a:latin typeface="Calibri" panose="020F0502020204030204"/>
              </a:rPr>
              <a:t>Indicadores Mediano e Insatisfatório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400" name="IndHead0"/>
          <p:cNvSpPr txBox="1">
            <a:spLocks noChangeArrowheads="1"/>
          </p:cNvSpPr>
          <p:nvPr/>
        </p:nvSpPr>
        <p:spPr bwMode="auto">
          <a:xfrm>
            <a:off x="50000" y="66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3.3 Óbitos IAM (Vermelho - 10,9% / Meta: 3%)</a:t>
            </a:r>
          </a:p>
        </p:txBody>
      </p:sp>
      <p:sp>
        <p:nvSpPr>
          <p:cNvPr id="402" name="Act01"/>
          <p:cNvSpPr txBox="1">
            <a:spLocks noChangeArrowheads="1"/>
          </p:cNvSpPr>
          <p:nvPr/>
        </p:nvSpPr>
        <p:spPr bwMode="auto">
          <a:xfrm>
            <a:off x="100000" y="1005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Monitorar e revisar protocolos de atendimento ao IAM</a:t>
            </a:r>
          </a:p>
        </p:txBody>
      </p:sp>
      <p:sp>
        <p:nvSpPr>
          <p:cNvPr id="403" name="Act02"/>
          <p:cNvSpPr txBox="1">
            <a:spLocks noChangeArrowheads="1"/>
          </p:cNvSpPr>
          <p:nvPr/>
        </p:nvSpPr>
        <p:spPr bwMode="auto">
          <a:xfrm>
            <a:off x="100000" y="1303629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Analisar fatores relacionados ao aumento da taxa de letalidade</a:t>
            </a:r>
          </a:p>
        </p:txBody>
      </p:sp>
      <p:sp>
        <p:nvSpPr>
          <p:cNvPr id="430" name="IndHead1"/>
          <p:cNvSpPr txBox="1">
            <a:spLocks noChangeArrowheads="1"/>
          </p:cNvSpPr>
          <p:nvPr/>
        </p:nvSpPr>
        <p:spPr bwMode="auto">
          <a:xfrm>
            <a:off x="50000" y="185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3.4 Óbitos AVE (Vermelho - 9,52% / Meta: 4,78%)</a:t>
            </a:r>
          </a:p>
        </p:txBody>
      </p:sp>
      <p:sp>
        <p:nvSpPr>
          <p:cNvPr id="431" name="Act10"/>
          <p:cNvSpPr txBox="1">
            <a:spLocks noChangeArrowheads="1"/>
          </p:cNvSpPr>
          <p:nvPr/>
        </p:nvSpPr>
        <p:spPr bwMode="auto">
          <a:xfrm>
            <a:off x="100000" y="215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Monitorar e revisar protocolos de atendimento ao AVE</a:t>
            </a:r>
          </a:p>
        </p:txBody>
      </p:sp>
      <p:sp>
        <p:nvSpPr>
          <p:cNvPr id="432" name="Act11"/>
          <p:cNvSpPr txBox="1">
            <a:spLocks noChangeArrowheads="1"/>
          </p:cNvSpPr>
          <p:nvPr/>
        </p:nvSpPr>
        <p:spPr bwMode="auto">
          <a:xfrm>
            <a:off x="100000" y="242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Qualificar o registro e codificação dos óbitos por AVE</a:t>
            </a:r>
          </a:p>
        </p:txBody>
      </p:sp>
      <p:sp>
        <p:nvSpPr>
          <p:cNvPr id="460" name="IndHead2"/>
          <p:cNvSpPr txBox="1">
            <a:spLocks noChangeArrowheads="1"/>
          </p:cNvSpPr>
          <p:nvPr/>
        </p:nvSpPr>
        <p:spPr bwMode="auto">
          <a:xfrm>
            <a:off x="50000" y="277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4.1 Cobertura Vacinal (Vermelho - 25% / Meta: 100%)</a:t>
            </a:r>
          </a:p>
        </p:txBody>
      </p:sp>
      <p:sp>
        <p:nvSpPr>
          <p:cNvPr id="461" name="Act20"/>
          <p:cNvSpPr txBox="1">
            <a:spLocks noChangeArrowheads="1"/>
          </p:cNvSpPr>
          <p:nvPr/>
        </p:nvSpPr>
        <p:spPr bwMode="auto">
          <a:xfrm>
            <a:off x="100000" y="307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Intensificar busca ativa de crianças com vacinas em atraso (pentavalente, pneumocócica, poliomielite)</a:t>
            </a:r>
          </a:p>
        </p:txBody>
      </p:sp>
      <p:sp>
        <p:nvSpPr>
          <p:cNvPr id="462" name="Act21"/>
          <p:cNvSpPr txBox="1">
            <a:spLocks noChangeArrowheads="1"/>
          </p:cNvSpPr>
          <p:nvPr/>
        </p:nvSpPr>
        <p:spPr bwMode="auto">
          <a:xfrm>
            <a:off x="100000" y="334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Expandir ações de vacinação extra-muros (empresas, escolas, eventos, ILPIs)</a:t>
            </a:r>
          </a:p>
        </p:txBody>
      </p:sp>
      <p:sp>
        <p:nvSpPr>
          <p:cNvPr id="463" name="Act22"/>
          <p:cNvSpPr txBox="1">
            <a:spLocks noChangeArrowheads="1"/>
          </p:cNvSpPr>
          <p:nvPr/>
        </p:nvSpPr>
        <p:spPr bwMode="auto">
          <a:xfrm>
            <a:off x="100000" y="361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Monitorar coberturas vacinais mensalmente por UBS e faixa etária</a:t>
            </a:r>
          </a:p>
        </p:txBody>
      </p:sp>
      <p:sp>
        <p:nvSpPr>
          <p:cNvPr id="490" name="IndHead3"/>
          <p:cNvSpPr txBox="1">
            <a:spLocks noChangeArrowheads="1"/>
          </p:cNvSpPr>
          <p:nvPr/>
        </p:nvSpPr>
        <p:spPr bwMode="auto">
          <a:xfrm>
            <a:off x="50000" y="396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4.2 Adequação ACE/ACV (Vermelho - 18% / Meta: 40%)</a:t>
            </a:r>
          </a:p>
        </p:txBody>
      </p:sp>
      <p:sp>
        <p:nvSpPr>
          <p:cNvPr id="491" name="Act30"/>
          <p:cNvSpPr txBox="1">
            <a:spLocks noChangeArrowheads="1"/>
          </p:cNvSpPr>
          <p:nvPr/>
        </p:nvSpPr>
        <p:spPr bwMode="auto">
          <a:xfrm>
            <a:off x="100000" y="426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Adequar número de Agentes de Controle de Vetores proporcionalmente aos imóveis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 txBox="1">
            <a:spLocks noChangeArrowheads="1"/>
          </p:cNvSpPr>
          <p:nvPr/>
        </p:nvSpPr>
        <p:spPr bwMode="auto">
          <a:xfrm>
            <a:off x="0" y="0"/>
            <a:ext cx="9144000" cy="5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Title"/>
          <p:cNvSpPr txBox="1">
            <a:spLocks noChangeArrowheads="1"/>
          </p:cNvSpPr>
          <p:nvPr/>
        </p:nvSpPr>
        <p:spPr bwMode="auto">
          <a:xfrm>
            <a:off x="1600000" y="80000"/>
            <a:ext cx="5700000" cy="39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 panose="020F0502020204030204"/>
              </a:rPr>
              <a:t>PLANO DE AÇÃO - DIRETRIZ 5 - GOVERNANÇA</a:t>
            </a:r>
          </a:p>
        </p:txBody>
      </p:sp>
      <p:sp>
        <p:nvSpPr>
          <p:cNvPr id="102" name="Subtitle"/>
          <p:cNvSpPr txBox="1">
            <a:spLocks noChangeArrowheads="1"/>
          </p:cNvSpPr>
          <p:nvPr/>
        </p:nvSpPr>
        <p:spPr bwMode="auto">
          <a:xfrm>
            <a:off x="1600000" y="430000"/>
            <a:ext cx="5700000" cy="25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400" dirty="0">
                <a:solidFill>
                  <a:srgbClr val="CCDDEE"/>
                </a:solidFill>
                <a:latin typeface="Calibri" panose="020F0502020204030204"/>
              </a:rPr>
              <a:t>Indicadores Mediano e Insatisfatório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0000" y="80000"/>
            <a:ext cx="1100000" cy="38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0000" y="60000"/>
            <a:ext cx="1100000" cy="420000"/>
          </a:xfrm>
          <a:prstGeom prst="rect">
            <a:avLst/>
          </a:prstGeom>
        </p:spPr>
      </p:pic>
      <p:sp>
        <p:nvSpPr>
          <p:cNvPr id="400" name="IndHead0"/>
          <p:cNvSpPr txBox="1">
            <a:spLocks noChangeArrowheads="1"/>
          </p:cNvSpPr>
          <p:nvPr/>
        </p:nvSpPr>
        <p:spPr bwMode="auto">
          <a:xfrm>
            <a:off x="50000" y="66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5.2 Contratualização (Vermelho - 0% / Meta: 25%)</a:t>
            </a:r>
          </a:p>
        </p:txBody>
      </p:sp>
      <p:sp>
        <p:nvSpPr>
          <p:cNvPr id="401" name="Act00"/>
          <p:cNvSpPr txBox="1">
            <a:spLocks noChangeArrowheads="1"/>
          </p:cNvSpPr>
          <p:nvPr/>
        </p:nvSpPr>
        <p:spPr bwMode="auto">
          <a:xfrm>
            <a:off x="100000" y="96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Estruturar processo de contratualização formal nos departamentos</a:t>
            </a:r>
          </a:p>
        </p:txBody>
      </p:sp>
      <p:sp>
        <p:nvSpPr>
          <p:cNvPr id="402" name="Act01"/>
          <p:cNvSpPr txBox="1">
            <a:spLocks noChangeArrowheads="1"/>
          </p:cNvSpPr>
          <p:nvPr/>
        </p:nvSpPr>
        <p:spPr bwMode="auto">
          <a:xfrm>
            <a:off x="100000" y="123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Definir indicadores e metas por departamento/serviço</a:t>
            </a:r>
          </a:p>
        </p:txBody>
      </p:sp>
      <p:sp>
        <p:nvSpPr>
          <p:cNvPr id="403" name="Act02"/>
          <p:cNvSpPr txBox="1">
            <a:spLocks noChangeArrowheads="1"/>
          </p:cNvSpPr>
          <p:nvPr/>
        </p:nvSpPr>
        <p:spPr bwMode="auto">
          <a:xfrm>
            <a:off x="100000" y="150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Implantar sistema de monitoramento dos resultados pactuados</a:t>
            </a:r>
          </a:p>
        </p:txBody>
      </p:sp>
      <p:sp>
        <p:nvSpPr>
          <p:cNvPr id="430" name="IndHead1"/>
          <p:cNvSpPr txBox="1">
            <a:spLocks noChangeArrowheads="1"/>
          </p:cNvSpPr>
          <p:nvPr/>
        </p:nvSpPr>
        <p:spPr bwMode="auto">
          <a:xfrm>
            <a:off x="50000" y="185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5.3 Conselhos Locais UBSs (Vermelho - 0% / Meta: 25%)</a:t>
            </a:r>
          </a:p>
        </p:txBody>
      </p:sp>
      <p:sp>
        <p:nvSpPr>
          <p:cNvPr id="431" name="Act10"/>
          <p:cNvSpPr txBox="1">
            <a:spLocks noChangeArrowheads="1"/>
          </p:cNvSpPr>
          <p:nvPr/>
        </p:nvSpPr>
        <p:spPr bwMode="auto">
          <a:xfrm>
            <a:off x="100000" y="215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Aguardar instituição do regimento de Conselhos Locais pelo Conselho Municipal</a:t>
            </a:r>
          </a:p>
        </p:txBody>
      </p:sp>
      <p:sp>
        <p:nvSpPr>
          <p:cNvPr id="433" name="Act12"/>
          <p:cNvSpPr txBox="1">
            <a:spLocks noChangeArrowheads="1"/>
          </p:cNvSpPr>
          <p:nvPr/>
        </p:nvSpPr>
        <p:spPr bwMode="auto">
          <a:xfrm>
            <a:off x="100000" y="241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Institucionalizar os Conselhos Locais após aprovação do regimento</a:t>
            </a:r>
          </a:p>
        </p:txBody>
      </p:sp>
      <p:sp>
        <p:nvSpPr>
          <p:cNvPr id="460" name="IndHead2"/>
          <p:cNvSpPr txBox="1">
            <a:spLocks noChangeArrowheads="1"/>
          </p:cNvSpPr>
          <p:nvPr/>
        </p:nvSpPr>
        <p:spPr bwMode="auto">
          <a:xfrm>
            <a:off x="50000" y="3040000"/>
            <a:ext cx="9044000" cy="280000"/>
          </a:xfrm>
          <a:prstGeom prst="rect">
            <a:avLst/>
          </a:prstGeom>
          <a:solidFill>
            <a:srgbClr val="FF4444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5.4 Carteira de Serviços (Vermelho - 0% / Meta: 25%)</a:t>
            </a:r>
          </a:p>
        </p:txBody>
      </p:sp>
      <p:sp>
        <p:nvSpPr>
          <p:cNvPr id="462" name="Act21"/>
          <p:cNvSpPr txBox="1">
            <a:spLocks noChangeArrowheads="1"/>
          </p:cNvSpPr>
          <p:nvPr/>
        </p:nvSpPr>
        <p:spPr bwMode="auto">
          <a:xfrm>
            <a:off x="100000" y="3400704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Apoio da SMS para cada setor construir sua carteira de serviço</a:t>
            </a:r>
          </a:p>
        </p:txBody>
      </p:sp>
      <p:sp>
        <p:nvSpPr>
          <p:cNvPr id="463" name="Act22"/>
          <p:cNvSpPr txBox="1">
            <a:spLocks noChangeArrowheads="1"/>
          </p:cNvSpPr>
          <p:nvPr/>
        </p:nvSpPr>
        <p:spPr bwMode="auto">
          <a:xfrm>
            <a:off x="101905" y="3680704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Publicar carteiras de serviço no site da Prefeitura</a:t>
            </a:r>
          </a:p>
        </p:txBody>
      </p:sp>
      <p:sp>
        <p:nvSpPr>
          <p:cNvPr id="490" name="IndHead3"/>
          <p:cNvSpPr txBox="1">
            <a:spLocks noChangeArrowheads="1"/>
          </p:cNvSpPr>
          <p:nvPr/>
        </p:nvSpPr>
        <p:spPr bwMode="auto">
          <a:xfrm>
            <a:off x="50000" y="4230000"/>
            <a:ext cx="9044000" cy="28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r>
              <a:rPr lang="pt-BR" sz="1500" b="1" dirty="0">
                <a:solidFill>
                  <a:srgbClr val="FFFFFF"/>
                </a:solidFill>
                <a:latin typeface="Calibri" panose="020F0502020204030204"/>
              </a:rPr>
              <a:t>5.8 Ouvidoria no prazo (Amarelo - 49,6% / Meta: 70%)</a:t>
            </a:r>
          </a:p>
        </p:txBody>
      </p:sp>
      <p:sp>
        <p:nvSpPr>
          <p:cNvPr id="491" name="Act30"/>
          <p:cNvSpPr txBox="1">
            <a:spLocks noChangeArrowheads="1"/>
          </p:cNvSpPr>
          <p:nvPr/>
        </p:nvSpPr>
        <p:spPr bwMode="auto">
          <a:xfrm>
            <a:off x="100000" y="453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Qualificar o tempo de resposta das ouvidorias dentro do prazo legal</a:t>
            </a:r>
          </a:p>
        </p:txBody>
      </p:sp>
      <p:sp>
        <p:nvSpPr>
          <p:cNvPr id="492" name="Act31"/>
          <p:cNvSpPr txBox="1">
            <a:spLocks noChangeArrowheads="1"/>
          </p:cNvSpPr>
          <p:nvPr/>
        </p:nvSpPr>
        <p:spPr bwMode="auto">
          <a:xfrm>
            <a:off x="100000" y="4800000"/>
            <a:ext cx="8944000" cy="26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l"/>
            <a:r>
              <a:rPr lang="pt-BR" sz="1400" dirty="0">
                <a:solidFill>
                  <a:srgbClr val="1A3A5C"/>
                </a:solidFill>
                <a:latin typeface="Calibri" panose="020F0502020204030204"/>
              </a:rPr>
              <a:t>▶ Monitorar mensalmente o percentual de respostas dentro do prazo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B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1" name="AccentBar"/>
          <p:cNvSpPr txBox="1">
            <a:spLocks noChangeArrowheads="1"/>
          </p:cNvSpPr>
          <p:nvPr/>
        </p:nvSpPr>
        <p:spPr bwMode="auto">
          <a:xfrm>
            <a:off x="0" y="3179000"/>
            <a:ext cx="9144000" cy="500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2" name="PartNum"/>
          <p:cNvSpPr txBox="1">
            <a:spLocks noChangeArrowheads="1"/>
          </p:cNvSpPr>
          <p:nvPr/>
        </p:nvSpPr>
        <p:spPr bwMode="auto">
          <a:xfrm>
            <a:off x="300000" y="800000"/>
            <a:ext cx="8544000" cy="7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9DC3E6"/>
                </a:solidFill>
                <a:latin typeface="Calibri" panose="020F0502020204030204"/>
              </a:rPr>
              <a:t>PARTE 5</a:t>
            </a:r>
          </a:p>
        </p:txBody>
      </p:sp>
      <p:sp>
        <p:nvSpPr>
          <p:cNvPr id="13" name="Title"/>
          <p:cNvSpPr txBox="1">
            <a:spLocks noChangeArrowheads="1"/>
          </p:cNvSpPr>
          <p:nvPr/>
        </p:nvSpPr>
        <p:spPr bwMode="auto">
          <a:xfrm>
            <a:off x="317505" y="3107728"/>
            <a:ext cx="8544000" cy="12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800" b="1" dirty="0">
                <a:solidFill>
                  <a:srgbClr val="FFFFFF"/>
                </a:solidFill>
                <a:latin typeface="Calibri" panose="020F0502020204030204"/>
              </a:rPr>
              <a:t>Cards de Outros Indicadores da SMS</a:t>
            </a:r>
          </a:p>
        </p:txBody>
      </p:sp>
      <p:sp>
        <p:nvSpPr>
          <p:cNvPr id="14" name="Sub"/>
          <p:cNvSpPr txBox="1">
            <a:spLocks noChangeArrowheads="1"/>
          </p:cNvSpPr>
          <p:nvPr/>
        </p:nvSpPr>
        <p:spPr bwMode="auto">
          <a:xfrm>
            <a:off x="300000" y="4129000"/>
            <a:ext cx="8544000" cy="600000"/>
          </a:xfrm>
          <a:prstGeom prst="rect">
            <a:avLst/>
          </a:prstGeom>
          <a:noFill/>
          <a:ln>
            <a:noFill/>
          </a:ln>
        </p:spPr>
        <p:txBody>
          <a:bodyPr lIns="90000" tIns="45720" rIns="90000" bIns="45720"/>
          <a:lstStyle/>
          <a:p>
            <a:pPr algn="ctr"/>
            <a:r>
              <a:rPr lang="pt-BR" sz="2000" dirty="0">
                <a:solidFill>
                  <a:srgbClr val="B4C7E7"/>
                </a:solidFill>
                <a:latin typeface="Calibri" panose="020F0502020204030204"/>
              </a:rPr>
              <a:t>Indicadores complementares por setor</a:t>
            </a:r>
          </a:p>
        </p:txBody>
      </p:sp>
      <p:pic>
        <p:nvPicPr>
          <p:cNvPr id="900" name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0000" y="6258000"/>
            <a:ext cx="900000" cy="360000"/>
          </a:xfrm>
          <a:prstGeom prst="rect">
            <a:avLst/>
          </a:prstGeom>
        </p:spPr>
      </p:pic>
      <p:pic>
        <p:nvPicPr>
          <p:cNvPr id="901" name="Log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44000" y="6258000"/>
            <a:ext cx="90000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ATENÇÃO BÁSICA (AB) E ATENÇÃO ESPECIALIZADA (AE)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400" name="sp400"/>
          <p:cNvSpPr txBox="1"/>
          <p:nvPr/>
        </p:nvSpPr>
        <p:spPr bwMode="auto">
          <a:xfrm>
            <a:off x="60000" y="1310768"/>
            <a:ext cx="2981333" cy="4813216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01" name="sp401"/>
          <p:cNvSpPr txBox="1"/>
          <p:nvPr/>
        </p:nvSpPr>
        <p:spPr bwMode="auto">
          <a:xfrm>
            <a:off x="100000" y="1340768"/>
            <a:ext cx="2901333" cy="21763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Ampliação de atividades de saúde bucal no PSE</a:t>
            </a:r>
          </a:p>
        </p:txBody>
      </p:sp>
      <p:sp>
        <p:nvSpPr>
          <p:cNvPr id="402" name="sp402"/>
          <p:cNvSpPr txBox="1"/>
          <p:nvPr/>
        </p:nvSpPr>
        <p:spPr bwMode="auto">
          <a:xfrm>
            <a:off x="100000" y="3661049"/>
            <a:ext cx="2941333" cy="236284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30% de escolas cadastradas no PSE com atividades de Saúde Bucal neste quadrimestre</a:t>
            </a:r>
          </a:p>
        </p:txBody>
      </p:sp>
      <p:sp>
        <p:nvSpPr>
          <p:cNvPr id="410" name="sp410"/>
          <p:cNvSpPr txBox="1"/>
          <p:nvPr/>
        </p:nvSpPr>
        <p:spPr bwMode="auto">
          <a:xfrm>
            <a:off x="3081333" y="1310768"/>
            <a:ext cx="2981333" cy="4813216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11" name="sp411"/>
          <p:cNvSpPr txBox="1"/>
          <p:nvPr/>
        </p:nvSpPr>
        <p:spPr bwMode="auto">
          <a:xfrm>
            <a:off x="3121333" y="1340768"/>
            <a:ext cx="2901333" cy="217630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 panose="020F0502020204030204"/>
              </a:rPr>
              <a:t>Ampliação de especialidades odontológicas – horas CD especialistas/semana</a:t>
            </a:r>
          </a:p>
        </p:txBody>
      </p:sp>
      <p:sp>
        <p:nvSpPr>
          <p:cNvPr id="412" name="sp412"/>
          <p:cNvSpPr txBox="1"/>
          <p:nvPr/>
        </p:nvSpPr>
        <p:spPr bwMode="auto">
          <a:xfrm>
            <a:off x="3101332" y="3639106"/>
            <a:ext cx="2941333" cy="236284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 panose="020F0502020204030204"/>
              </a:rPr>
              <a:t>Paulínia já conta com 282</a:t>
            </a:r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h/semanais cirurgiões dentistas especialistas</a:t>
            </a:r>
          </a:p>
        </p:txBody>
      </p:sp>
      <p:sp>
        <p:nvSpPr>
          <p:cNvPr id="420" name="sp420"/>
          <p:cNvSpPr txBox="1"/>
          <p:nvPr/>
        </p:nvSpPr>
        <p:spPr bwMode="auto">
          <a:xfrm>
            <a:off x="6102666" y="1310768"/>
            <a:ext cx="2981333" cy="4813216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21" name="sp421"/>
          <p:cNvSpPr txBox="1"/>
          <p:nvPr/>
        </p:nvSpPr>
        <p:spPr bwMode="auto">
          <a:xfrm>
            <a:off x="6142666" y="1340768"/>
            <a:ext cx="2901333" cy="217630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 panose="020F0502020204030204"/>
              </a:rPr>
              <a:t>Proporção de casos novos na agenda da atenção especializada</a:t>
            </a:r>
          </a:p>
        </p:txBody>
      </p:sp>
      <p:sp>
        <p:nvSpPr>
          <p:cNvPr id="422" name="sp422"/>
          <p:cNvSpPr txBox="1"/>
          <p:nvPr/>
        </p:nvSpPr>
        <p:spPr bwMode="auto">
          <a:xfrm>
            <a:off x="6118724" y="3580834"/>
            <a:ext cx="2941333" cy="236284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33,06% da agenda no quadrimestre foram casos novos</a:t>
            </a:r>
          </a:p>
        </p:txBody>
      </p:sp>
      <p:sp>
        <p:nvSpPr>
          <p:cNvPr id="423" name="sp423"/>
          <p:cNvSpPr txBox="1"/>
          <p:nvPr/>
        </p:nvSpPr>
        <p:spPr bwMode="auto">
          <a:xfrm>
            <a:off x="6108658" y="5506452"/>
            <a:ext cx="2921333" cy="259945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latin typeface="Calibri" panose="020F0502020204030204"/>
              </a:rPr>
              <a:t>Linha-base 2025: 30%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rEP&quot; (profilaxia pré-exposição). usado para prevenir o HIV, fundo branco.  | Foto Premi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301" y="4258782"/>
            <a:ext cx="3887699" cy="2589729"/>
          </a:xfrm>
          <a:prstGeom prst="rect">
            <a:avLst/>
          </a:prstGeom>
        </p:spPr>
      </p:pic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CTA – CENTRO DE TESTAGEM E ACONSELHAMENTO</a:t>
            </a:r>
          </a:p>
        </p:txBody>
      </p:sp>
      <p:pic>
        <p:nvPicPr>
          <p:cNvPr id="900" name="img900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400" name="sp400"/>
          <p:cNvSpPr txBox="1"/>
          <p:nvPr/>
        </p:nvSpPr>
        <p:spPr bwMode="auto">
          <a:xfrm>
            <a:off x="2875816" y="1094744"/>
            <a:ext cx="3499537" cy="3445064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01" name="sp401"/>
          <p:cNvSpPr txBox="1"/>
          <p:nvPr/>
        </p:nvSpPr>
        <p:spPr bwMode="auto">
          <a:xfrm>
            <a:off x="2915816" y="1124744"/>
            <a:ext cx="3459537" cy="21763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Oferta de </a:t>
            </a:r>
            <a:r>
              <a:rPr lang="pt-BR" sz="2400" b="1" dirty="0" err="1">
                <a:solidFill>
                  <a:srgbClr val="FFFFFF"/>
                </a:solidFill>
                <a:latin typeface="Calibri" panose="020F0502020204030204"/>
              </a:rPr>
              <a:t>PrEP</a:t>
            </a:r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 no município neste quadrimestre</a:t>
            </a:r>
          </a:p>
        </p:txBody>
      </p:sp>
      <p:sp>
        <p:nvSpPr>
          <p:cNvPr id="402" name="sp402"/>
          <p:cNvSpPr txBox="1"/>
          <p:nvPr/>
        </p:nvSpPr>
        <p:spPr bwMode="auto">
          <a:xfrm>
            <a:off x="2875814" y="3458871"/>
            <a:ext cx="3499537" cy="1645681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350 usuários</a:t>
            </a:r>
          </a:p>
        </p:txBody>
      </p:sp>
      <p:sp>
        <p:nvSpPr>
          <p:cNvPr id="5" name="sp402"/>
          <p:cNvSpPr txBox="1"/>
          <p:nvPr/>
        </p:nvSpPr>
        <p:spPr bwMode="auto">
          <a:xfrm>
            <a:off x="2875814" y="4393980"/>
            <a:ext cx="3499537" cy="351656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b="1" i="1" dirty="0">
                <a:solidFill>
                  <a:srgbClr val="FFFFFF"/>
                </a:solidFill>
                <a:latin typeface="Calibri" panose="020F0502020204030204"/>
              </a:rPr>
              <a:t>Total no ano de 2025: 783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SAÚDE EM CASA (PROGRAMA DE SAÚDE CONTINUADA – PSC)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400" name="sp400"/>
          <p:cNvSpPr txBox="1"/>
          <p:nvPr/>
        </p:nvSpPr>
        <p:spPr bwMode="auto">
          <a:xfrm>
            <a:off x="60000" y="1382776"/>
            <a:ext cx="2981333" cy="455914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01" name="sp401"/>
          <p:cNvSpPr txBox="1"/>
          <p:nvPr/>
        </p:nvSpPr>
        <p:spPr bwMode="auto">
          <a:xfrm>
            <a:off x="100000" y="1412776"/>
            <a:ext cx="2901333" cy="21763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Perfil assistencial dos pacientes acompanhados pelo Programa Saúde em Casa</a:t>
            </a:r>
          </a:p>
        </p:txBody>
      </p:sp>
      <p:sp>
        <p:nvSpPr>
          <p:cNvPr id="402" name="sp402"/>
          <p:cNvSpPr txBox="1"/>
          <p:nvPr/>
        </p:nvSpPr>
        <p:spPr bwMode="auto">
          <a:xfrm>
            <a:off x="80000" y="3579076"/>
            <a:ext cx="2941333" cy="236284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AD1 10% / AD2 86% / AD3 4%</a:t>
            </a:r>
          </a:p>
        </p:txBody>
      </p:sp>
      <p:sp>
        <p:nvSpPr>
          <p:cNvPr id="410" name="sp410"/>
          <p:cNvSpPr txBox="1"/>
          <p:nvPr/>
        </p:nvSpPr>
        <p:spPr bwMode="auto">
          <a:xfrm>
            <a:off x="3081333" y="1382776"/>
            <a:ext cx="2981333" cy="455914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11" name="sp411"/>
          <p:cNvSpPr txBox="1"/>
          <p:nvPr/>
        </p:nvSpPr>
        <p:spPr bwMode="auto">
          <a:xfrm>
            <a:off x="3121333" y="1412776"/>
            <a:ext cx="2901333" cy="217630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Tempo médio entre a solicitação de inclusão e 1ª visita</a:t>
            </a:r>
          </a:p>
        </p:txBody>
      </p:sp>
      <p:sp>
        <p:nvSpPr>
          <p:cNvPr id="412" name="sp412"/>
          <p:cNvSpPr txBox="1"/>
          <p:nvPr/>
        </p:nvSpPr>
        <p:spPr bwMode="auto">
          <a:xfrm>
            <a:off x="3101333" y="3579076"/>
            <a:ext cx="2941333" cy="236284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2,38 dias</a:t>
            </a:r>
          </a:p>
        </p:txBody>
      </p:sp>
      <p:sp>
        <p:nvSpPr>
          <p:cNvPr id="420" name="sp420"/>
          <p:cNvSpPr txBox="1"/>
          <p:nvPr/>
        </p:nvSpPr>
        <p:spPr bwMode="auto">
          <a:xfrm>
            <a:off x="6102666" y="1382776"/>
            <a:ext cx="2981333" cy="455914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21" name="sp421"/>
          <p:cNvSpPr txBox="1"/>
          <p:nvPr/>
        </p:nvSpPr>
        <p:spPr bwMode="auto">
          <a:xfrm>
            <a:off x="6142666" y="1412776"/>
            <a:ext cx="2901333" cy="217630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Neste quadrimestre, iniciou-se a declaração de óbito em domicílio pelo médico do PSC</a:t>
            </a:r>
          </a:p>
        </p:txBody>
      </p:sp>
      <p:sp>
        <p:nvSpPr>
          <p:cNvPr id="422" name="sp422"/>
          <p:cNvSpPr txBox="1"/>
          <p:nvPr/>
        </p:nvSpPr>
        <p:spPr bwMode="auto">
          <a:xfrm>
            <a:off x="6122666" y="3579076"/>
            <a:ext cx="2941333" cy="236284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2400" b="1" dirty="0">
                <a:solidFill>
                  <a:srgbClr val="FFFFFF"/>
                </a:solidFill>
                <a:latin typeface="Calibri" panose="020F0502020204030204"/>
              </a:rPr>
              <a:t>3,22% dos óbitos declarados em domicílio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p100"/>
          <p:cNvSpPr txBox="1"/>
          <p:nvPr/>
        </p:nvSpPr>
        <p:spPr bwMode="auto">
          <a:xfrm>
            <a:off x="0" y="0"/>
            <a:ext cx="9144000" cy="53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101" name="sp101"/>
          <p:cNvSpPr txBox="1"/>
          <p:nvPr/>
        </p:nvSpPr>
        <p:spPr bwMode="auto">
          <a:xfrm>
            <a:off x="1400000" y="40000"/>
            <a:ext cx="6300000" cy="2800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700" b="1" dirty="0">
                <a:solidFill>
                  <a:srgbClr val="FFFFFF"/>
                </a:solidFill>
                <a:latin typeface="Calibri" panose="020F0502020204030204"/>
              </a:rPr>
              <a:t>HOSPITAL MUNICIPAL DE PAULÍNIA (HMP)</a:t>
            </a:r>
          </a:p>
        </p:txBody>
      </p:sp>
      <p:pic>
        <p:nvPicPr>
          <p:cNvPr id="900" name="img900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0000" y="60000"/>
            <a:ext cx="1050000" cy="380000"/>
          </a:xfrm>
          <a:prstGeom prst="rect">
            <a:avLst/>
          </a:prstGeom>
        </p:spPr>
      </p:pic>
      <p:pic>
        <p:nvPicPr>
          <p:cNvPr id="901" name="img90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944000" y="50000"/>
            <a:ext cx="1100000" cy="420000"/>
          </a:xfrm>
          <a:prstGeom prst="rect">
            <a:avLst/>
          </a:prstGeom>
        </p:spPr>
      </p:pic>
      <p:sp>
        <p:nvSpPr>
          <p:cNvPr id="400" name="sp400"/>
          <p:cNvSpPr txBox="1"/>
          <p:nvPr/>
        </p:nvSpPr>
        <p:spPr bwMode="auto">
          <a:xfrm>
            <a:off x="60000" y="560000"/>
            <a:ext cx="2226000" cy="3089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01" name="sp401"/>
          <p:cNvSpPr txBox="1"/>
          <p:nvPr/>
        </p:nvSpPr>
        <p:spPr bwMode="auto">
          <a:xfrm>
            <a:off x="100000" y="590000"/>
            <a:ext cx="2146000" cy="108115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Taxa de Ocupação Hospitalar</a:t>
            </a:r>
          </a:p>
        </p:txBody>
      </p:sp>
      <p:sp>
        <p:nvSpPr>
          <p:cNvPr id="402" name="sp402"/>
          <p:cNvSpPr txBox="1"/>
          <p:nvPr/>
        </p:nvSpPr>
        <p:spPr bwMode="auto">
          <a:xfrm>
            <a:off x="80000" y="1661150"/>
            <a:ext cx="2186000" cy="11738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79,61%</a:t>
            </a:r>
          </a:p>
        </p:txBody>
      </p:sp>
      <p:sp>
        <p:nvSpPr>
          <p:cNvPr id="403" name="sp403"/>
          <p:cNvSpPr txBox="1"/>
          <p:nvPr/>
        </p:nvSpPr>
        <p:spPr bwMode="auto">
          <a:xfrm>
            <a:off x="90000" y="2844970"/>
            <a:ext cx="2166000" cy="78403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06–12/2025: 77,56%</a:t>
            </a:r>
          </a:p>
        </p:txBody>
      </p:sp>
      <p:sp>
        <p:nvSpPr>
          <p:cNvPr id="410" name="sp410"/>
          <p:cNvSpPr txBox="1"/>
          <p:nvPr/>
        </p:nvSpPr>
        <p:spPr bwMode="auto">
          <a:xfrm>
            <a:off x="2326000" y="560000"/>
            <a:ext cx="2226000" cy="308900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11" name="sp411"/>
          <p:cNvSpPr txBox="1"/>
          <p:nvPr/>
        </p:nvSpPr>
        <p:spPr bwMode="auto">
          <a:xfrm>
            <a:off x="2366000" y="590000"/>
            <a:ext cx="2146000" cy="108115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Média de Permanência</a:t>
            </a:r>
          </a:p>
        </p:txBody>
      </p:sp>
      <p:sp>
        <p:nvSpPr>
          <p:cNvPr id="412" name="sp412"/>
          <p:cNvSpPr txBox="1"/>
          <p:nvPr/>
        </p:nvSpPr>
        <p:spPr bwMode="auto">
          <a:xfrm>
            <a:off x="2346000" y="1661150"/>
            <a:ext cx="2186000" cy="117382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2,18 dias</a:t>
            </a:r>
          </a:p>
        </p:txBody>
      </p:sp>
      <p:sp>
        <p:nvSpPr>
          <p:cNvPr id="413" name="sp413"/>
          <p:cNvSpPr txBox="1"/>
          <p:nvPr/>
        </p:nvSpPr>
        <p:spPr bwMode="auto">
          <a:xfrm>
            <a:off x="2356000" y="2844970"/>
            <a:ext cx="2166000" cy="784030"/>
          </a:xfrm>
          <a:prstGeom prst="rect">
            <a:avLst/>
          </a:prstGeom>
          <a:solidFill>
            <a:srgbClr val="1E5C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06–12/2025: 2,35 dias</a:t>
            </a:r>
          </a:p>
        </p:txBody>
      </p:sp>
      <p:sp>
        <p:nvSpPr>
          <p:cNvPr id="420" name="sp420"/>
          <p:cNvSpPr txBox="1"/>
          <p:nvPr/>
        </p:nvSpPr>
        <p:spPr bwMode="auto">
          <a:xfrm>
            <a:off x="4592000" y="560000"/>
            <a:ext cx="2226000" cy="308900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21" name="sp421"/>
          <p:cNvSpPr txBox="1"/>
          <p:nvPr/>
        </p:nvSpPr>
        <p:spPr bwMode="auto">
          <a:xfrm>
            <a:off x="4632000" y="590000"/>
            <a:ext cx="2146000" cy="108115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Giro de Leito (Índice de Renovação)</a:t>
            </a:r>
          </a:p>
        </p:txBody>
      </p:sp>
      <p:sp>
        <p:nvSpPr>
          <p:cNvPr id="422" name="sp422"/>
          <p:cNvSpPr txBox="1"/>
          <p:nvPr/>
        </p:nvSpPr>
        <p:spPr bwMode="auto">
          <a:xfrm>
            <a:off x="4612000" y="1661150"/>
            <a:ext cx="2186000" cy="117382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11,02</a:t>
            </a:r>
          </a:p>
        </p:txBody>
      </p:sp>
      <p:sp>
        <p:nvSpPr>
          <p:cNvPr id="423" name="sp423"/>
          <p:cNvSpPr txBox="1"/>
          <p:nvPr/>
        </p:nvSpPr>
        <p:spPr bwMode="auto">
          <a:xfrm>
            <a:off x="4622000" y="2844970"/>
            <a:ext cx="2166000" cy="784030"/>
          </a:xfrm>
          <a:prstGeom prst="rect">
            <a:avLst/>
          </a:prstGeom>
          <a:solidFill>
            <a:srgbClr val="5B3A29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06–12/2025: 10,13</a:t>
            </a:r>
          </a:p>
        </p:txBody>
      </p:sp>
      <p:sp>
        <p:nvSpPr>
          <p:cNvPr id="430" name="sp430"/>
          <p:cNvSpPr txBox="1"/>
          <p:nvPr/>
        </p:nvSpPr>
        <p:spPr bwMode="auto">
          <a:xfrm>
            <a:off x="6858000" y="560000"/>
            <a:ext cx="2226000" cy="3089000"/>
          </a:xfrm>
          <a:prstGeom prst="rect">
            <a:avLst/>
          </a:prstGeom>
          <a:solidFill>
            <a:srgbClr val="3B1F5C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31" name="sp431"/>
          <p:cNvSpPr txBox="1"/>
          <p:nvPr/>
        </p:nvSpPr>
        <p:spPr bwMode="auto">
          <a:xfrm>
            <a:off x="6898000" y="590000"/>
            <a:ext cx="2146000" cy="1081150"/>
          </a:xfrm>
          <a:prstGeom prst="rect">
            <a:avLst/>
          </a:prstGeom>
          <a:solidFill>
            <a:srgbClr val="3B1F5C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Taxa de Mortalidade Institucional</a:t>
            </a:r>
          </a:p>
        </p:txBody>
      </p:sp>
      <p:sp>
        <p:nvSpPr>
          <p:cNvPr id="432" name="sp432"/>
          <p:cNvSpPr txBox="1"/>
          <p:nvPr/>
        </p:nvSpPr>
        <p:spPr bwMode="auto">
          <a:xfrm>
            <a:off x="6878000" y="1661150"/>
            <a:ext cx="2186000" cy="1173820"/>
          </a:xfrm>
          <a:prstGeom prst="rect">
            <a:avLst/>
          </a:prstGeom>
          <a:solidFill>
            <a:srgbClr val="3B1F5C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2,05%</a:t>
            </a:r>
          </a:p>
        </p:txBody>
      </p:sp>
      <p:sp>
        <p:nvSpPr>
          <p:cNvPr id="433" name="sp433"/>
          <p:cNvSpPr txBox="1"/>
          <p:nvPr/>
        </p:nvSpPr>
        <p:spPr bwMode="auto">
          <a:xfrm>
            <a:off x="6888000" y="2844970"/>
            <a:ext cx="2166000" cy="784030"/>
          </a:xfrm>
          <a:prstGeom prst="rect">
            <a:avLst/>
          </a:prstGeom>
          <a:solidFill>
            <a:srgbClr val="3B1F5C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06–12/2025: 2,83%</a:t>
            </a:r>
          </a:p>
        </p:txBody>
      </p:sp>
      <p:sp>
        <p:nvSpPr>
          <p:cNvPr id="440" name="sp440"/>
          <p:cNvSpPr txBox="1"/>
          <p:nvPr/>
        </p:nvSpPr>
        <p:spPr bwMode="auto">
          <a:xfrm>
            <a:off x="60000" y="3689000"/>
            <a:ext cx="2226000" cy="3089000"/>
          </a:xfrm>
          <a:prstGeom prst="rect">
            <a:avLst/>
          </a:prstGeom>
          <a:solidFill>
            <a:srgbClr val="1A4A5A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41" name="sp441"/>
          <p:cNvSpPr txBox="1"/>
          <p:nvPr/>
        </p:nvSpPr>
        <p:spPr bwMode="auto">
          <a:xfrm>
            <a:off x="100000" y="3719000"/>
            <a:ext cx="2146000" cy="1081150"/>
          </a:xfrm>
          <a:prstGeom prst="rect">
            <a:avLst/>
          </a:prstGeom>
          <a:solidFill>
            <a:srgbClr val="1A4A5A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Taxa de Conversão (PS → Internação)</a:t>
            </a:r>
          </a:p>
        </p:txBody>
      </p:sp>
      <p:sp>
        <p:nvSpPr>
          <p:cNvPr id="442" name="sp442"/>
          <p:cNvSpPr txBox="1"/>
          <p:nvPr/>
        </p:nvSpPr>
        <p:spPr bwMode="auto">
          <a:xfrm>
            <a:off x="80000" y="4790150"/>
            <a:ext cx="2186000" cy="1173820"/>
          </a:xfrm>
          <a:prstGeom prst="rect">
            <a:avLst/>
          </a:prstGeom>
          <a:solidFill>
            <a:srgbClr val="1A4A5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5,05%</a:t>
            </a:r>
          </a:p>
        </p:txBody>
      </p:sp>
      <p:sp>
        <p:nvSpPr>
          <p:cNvPr id="443" name="sp443"/>
          <p:cNvSpPr txBox="1"/>
          <p:nvPr/>
        </p:nvSpPr>
        <p:spPr bwMode="auto">
          <a:xfrm>
            <a:off x="90000" y="5973970"/>
            <a:ext cx="2166000" cy="784030"/>
          </a:xfrm>
          <a:prstGeom prst="rect">
            <a:avLst/>
          </a:prstGeom>
          <a:solidFill>
            <a:srgbClr val="1A4A5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06–12/2025: 4,88%</a:t>
            </a:r>
          </a:p>
        </p:txBody>
      </p:sp>
      <p:sp>
        <p:nvSpPr>
          <p:cNvPr id="450" name="sp450"/>
          <p:cNvSpPr txBox="1"/>
          <p:nvPr/>
        </p:nvSpPr>
        <p:spPr bwMode="auto">
          <a:xfrm>
            <a:off x="2326000" y="3689000"/>
            <a:ext cx="2226000" cy="3089000"/>
          </a:xfrm>
          <a:prstGeom prst="rect">
            <a:avLst/>
          </a:prstGeom>
          <a:solidFill>
            <a:srgbClr val="4A1A3A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51" name="sp451"/>
          <p:cNvSpPr txBox="1"/>
          <p:nvPr/>
        </p:nvSpPr>
        <p:spPr bwMode="auto">
          <a:xfrm>
            <a:off x="2366000" y="3719000"/>
            <a:ext cx="2146000" cy="1081150"/>
          </a:xfrm>
          <a:prstGeom prst="rect">
            <a:avLst/>
          </a:prstGeom>
          <a:solidFill>
            <a:srgbClr val="4A1A3A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Índice de Queda (quedas/1000 pac-dia)</a:t>
            </a:r>
          </a:p>
        </p:txBody>
      </p:sp>
      <p:sp>
        <p:nvSpPr>
          <p:cNvPr id="452" name="sp452"/>
          <p:cNvSpPr txBox="1"/>
          <p:nvPr/>
        </p:nvSpPr>
        <p:spPr bwMode="auto">
          <a:xfrm>
            <a:off x="2346000" y="4790150"/>
            <a:ext cx="2186000" cy="1173820"/>
          </a:xfrm>
          <a:prstGeom prst="rect">
            <a:avLst/>
          </a:prstGeom>
          <a:solidFill>
            <a:srgbClr val="4A1A3A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0,61</a:t>
            </a:r>
          </a:p>
        </p:txBody>
      </p:sp>
      <p:sp>
        <p:nvSpPr>
          <p:cNvPr id="460" name="sp460"/>
          <p:cNvSpPr txBox="1"/>
          <p:nvPr/>
        </p:nvSpPr>
        <p:spPr bwMode="auto">
          <a:xfrm>
            <a:off x="4592000" y="3689000"/>
            <a:ext cx="2226000" cy="3089000"/>
          </a:xfrm>
          <a:prstGeom prst="rect">
            <a:avLst/>
          </a:prstGeom>
          <a:solidFill>
            <a:srgbClr val="1F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l"/>
            <a:endParaRPr/>
          </a:p>
        </p:txBody>
      </p:sp>
      <p:sp>
        <p:nvSpPr>
          <p:cNvPr id="461" name="sp461"/>
          <p:cNvSpPr txBox="1"/>
          <p:nvPr/>
        </p:nvSpPr>
        <p:spPr bwMode="auto">
          <a:xfrm>
            <a:off x="4632000" y="3719000"/>
            <a:ext cx="2146000" cy="1081150"/>
          </a:xfrm>
          <a:prstGeom prst="rect">
            <a:avLst/>
          </a:prstGeom>
          <a:solidFill>
            <a:srgbClr val="1F3A5C"/>
          </a:solidFill>
          <a:ln>
            <a:noFill/>
          </a:ln>
        </p:spPr>
        <p:txBody>
          <a:bodyPr lIns="30000" tIns="20000" rIns="30000" bIns="20000" anchor="t"/>
          <a:lstStyle/>
          <a:p>
            <a:pPr algn="ctr"/>
            <a:r>
              <a:rPr lang="pt-BR" b="1" dirty="0">
                <a:latin typeface="Calibri" panose="020F0502020204030204"/>
              </a:rPr>
              <a:t>Incidência de Lesão por Pressão</a:t>
            </a:r>
          </a:p>
        </p:txBody>
      </p:sp>
      <p:sp>
        <p:nvSpPr>
          <p:cNvPr id="462" name="sp462"/>
          <p:cNvSpPr txBox="1"/>
          <p:nvPr/>
        </p:nvSpPr>
        <p:spPr bwMode="auto">
          <a:xfrm>
            <a:off x="4612000" y="4790150"/>
            <a:ext cx="2186000" cy="1173820"/>
          </a:xfrm>
          <a:prstGeom prst="rect">
            <a:avLst/>
          </a:prstGeom>
          <a:solidFill>
            <a:srgbClr val="1F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Calibri" panose="020F0502020204030204"/>
              </a:rPr>
              <a:t>4,92%</a:t>
            </a:r>
          </a:p>
        </p:txBody>
      </p:sp>
      <p:sp>
        <p:nvSpPr>
          <p:cNvPr id="463" name="sp463"/>
          <p:cNvSpPr txBox="1"/>
          <p:nvPr/>
        </p:nvSpPr>
        <p:spPr bwMode="auto">
          <a:xfrm>
            <a:off x="4622000" y="5973970"/>
            <a:ext cx="2166000" cy="784030"/>
          </a:xfrm>
          <a:prstGeom prst="rect">
            <a:avLst/>
          </a:prstGeom>
          <a:solidFill>
            <a:srgbClr val="1F3A5C"/>
          </a:solidFill>
          <a:ln>
            <a:noFill/>
          </a:ln>
        </p:spPr>
        <p:txBody>
          <a:bodyPr lIns="90000" tIns="45720" rIns="90000" bIns="45720" anchor="ctr"/>
          <a:lstStyle/>
          <a:p>
            <a:pPr algn="ctr"/>
            <a:r>
              <a:rPr lang="pt-BR" sz="1100" i="1" dirty="0">
                <a:solidFill>
                  <a:srgbClr val="AACCDD"/>
                </a:solidFill>
                <a:latin typeface="Calibri" panose="020F0502020204030204"/>
              </a:rPr>
              <a:t>Linha-base 01–12/2025: 5,95%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10754</Words>
  <Application>Microsoft Office PowerPoint</Application>
  <PresentationFormat>Apresentação na tela (4:3)</PresentationFormat>
  <Paragraphs>3410</Paragraphs>
  <Slides>102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102</vt:i4>
      </vt:variant>
    </vt:vector>
  </HeadingPairs>
  <TitlesOfParts>
    <vt:vector size="109" baseType="lpstr">
      <vt:lpstr>Arial</vt:lpstr>
      <vt:lpstr>Arial Black</vt:lpstr>
      <vt:lpstr>Calibri</vt:lpstr>
      <vt:lpstr>Calibri Light</vt:lpstr>
      <vt:lpstr>Times New Roman</vt:lpstr>
      <vt:lpstr>Verdana</vt:lpstr>
      <vt:lpstr>Tema do Office</vt:lpstr>
      <vt:lpstr> RELATÓRIO DETALHADO DO QUADRIMESTRE ANTERIOR (RQDA)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Aplicação Recursos Municipais na Saúde % das despesas obrigatórias</vt:lpstr>
      <vt:lpstr>Aplicação Recursos Municipais na Saúde % das despesas obrigatórias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LOCAÇÃO DE IMÓVEIS</vt:lpstr>
      <vt:lpstr>HORAS EXTRAS JANEIRO A ABRIL/2026</vt:lpstr>
      <vt:lpstr>HORAS EXTRAS JANEIRO A ABRIL/2026 </vt:lpstr>
      <vt:lpstr>RECURSOS HUMANOS (REF. ABRIL/2026)</vt:lpstr>
      <vt:lpstr>RH SAÚDE – QUADRO PRÓPRIO (ref. abril/2026)</vt:lpstr>
      <vt:lpstr>RH – CONTRATAÇÕES CP Nº01/2024 e CTD</vt:lpstr>
      <vt:lpstr>RECURSOS HUMANOS CISMETRO </vt:lpstr>
      <vt:lpstr>PRODUÇÃO CISMETRO PLANTÕES MÉDICOS – JANEIRO A ABRIL/2026</vt:lpstr>
      <vt:lpstr>PRODUÇÃO CISMETRO OUTROS PROFISSIONAIS DE SAÚDE – JANEIRO A ABRIL/2026</vt:lpstr>
      <vt:lpstr>CONSULTAS E PROCEDIMENTOS CISMETRO</vt:lpstr>
      <vt:lpstr>CONSULTAS E PROCEDIMENTOS CISMETRO</vt:lpstr>
      <vt:lpstr>CONSULTAS E PROCEDIMENTOS CISMETRO</vt:lpstr>
      <vt:lpstr>PROCEDIMENTOS LICITADOS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SECRETARIA MUNICIPAL DE SAÚDE</dc:title>
  <dc:creator>Wilson</dc:creator>
  <cp:lastModifiedBy>ANTONIO CARLOS GUIMARÃES DE SOUSA PINTO</cp:lastModifiedBy>
  <cp:revision>5907</cp:revision>
  <cp:lastPrinted>2026-05-19T17:37:00Z</cp:lastPrinted>
  <dcterms:created xsi:type="dcterms:W3CDTF">2007-06-30T17:42:00Z</dcterms:created>
  <dcterms:modified xsi:type="dcterms:W3CDTF">2026-05-27T09:36:57Z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0B258B97ECD04334B5145B3D7D591318_13</vt:lpwstr>
  </property>
  <property fmtid="{D5CDD505-2E9C-101B-9397-08002B2CF9AE}" pid="3" name="KSOProductBuildVer">
    <vt:lpwstr>1046-12.1.0.25242</vt:lpwstr>
  </property>
</Properties>
</file>